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42"/>
  </p:notesMasterIdLst>
  <p:handoutMasterIdLst>
    <p:handoutMasterId r:id="rId43"/>
  </p:handoutMasterIdLst>
  <p:sldIdLst>
    <p:sldId id="14092" r:id="rId3"/>
    <p:sldId id="13981" r:id="rId4"/>
    <p:sldId id="13987" r:id="rId5"/>
    <p:sldId id="14096" r:id="rId6"/>
    <p:sldId id="14098" r:id="rId7"/>
    <p:sldId id="14102" r:id="rId8"/>
    <p:sldId id="14100" r:id="rId9"/>
    <p:sldId id="14085" r:id="rId10"/>
    <p:sldId id="14097" r:id="rId11"/>
    <p:sldId id="432" r:id="rId12"/>
    <p:sldId id="13983" r:id="rId13"/>
    <p:sldId id="13988" r:id="rId14"/>
    <p:sldId id="14076" r:id="rId15"/>
    <p:sldId id="14238" r:id="rId16"/>
    <p:sldId id="13991" r:id="rId17"/>
    <p:sldId id="14171" r:id="rId18"/>
    <p:sldId id="14073" r:id="rId19"/>
    <p:sldId id="14091" r:id="rId20"/>
    <p:sldId id="14184" r:id="rId21"/>
    <p:sldId id="14172" r:id="rId22"/>
    <p:sldId id="14163" r:id="rId23"/>
    <p:sldId id="14182" r:id="rId24"/>
    <p:sldId id="14186" r:id="rId25"/>
    <p:sldId id="14273" r:id="rId26"/>
    <p:sldId id="14272" r:id="rId27"/>
    <p:sldId id="14274" r:id="rId28"/>
    <p:sldId id="14275" r:id="rId29"/>
    <p:sldId id="14276" r:id="rId30"/>
    <p:sldId id="14277" r:id="rId31"/>
    <p:sldId id="14103" r:id="rId32"/>
    <p:sldId id="14093" r:id="rId33"/>
    <p:sldId id="14174" r:id="rId34"/>
    <p:sldId id="14175" r:id="rId35"/>
    <p:sldId id="14176" r:id="rId36"/>
    <p:sldId id="13990" r:id="rId37"/>
    <p:sldId id="13986" r:id="rId38"/>
    <p:sldId id="14178" r:id="rId39"/>
    <p:sldId id="14179" r:id="rId40"/>
    <p:sldId id="14501" r:id="rId41"/>
  </p:sldIdLst>
  <p:sldSz cx="12192000" cy="6858000"/>
  <p:notesSz cx="10234613" cy="710406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郑 超" initials="郑" lastIdx="1" clrIdx="0"/>
  <p:cmAuthor id="2" name="作者" initials="A" lastIdx="0" clrIdx="1"/>
  <p:cmAuthor id="3" name="孙 大兵" initials="孙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F6"/>
    <a:srgbClr val="D8E6F7"/>
    <a:srgbClr val="E6F3FF"/>
    <a:srgbClr val="E3E1E2"/>
    <a:srgbClr val="F58402"/>
    <a:srgbClr val="003760"/>
    <a:srgbClr val="0582B2"/>
    <a:srgbClr val="95D6D2"/>
    <a:srgbClr val="B88D64"/>
    <a:srgbClr val="BFE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990" y="102"/>
      </p:cViewPr>
      <p:guideLst>
        <p:guide orient="horz" pos="220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0BCA5FD-6256-4E25-B5CC-304246F0111C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747627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797246" y="6747627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48C39A0-7C8C-4F31-AB22-AE4BD5871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51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532329F-8DF7-492E-92CE-EB75455C39BE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23462" y="3418830"/>
            <a:ext cx="8187690" cy="2797225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747627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797246" y="6747627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985DFCD-9E83-4C47-A5A0-AD693F8F8D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A98E6-9CA7-F944-89E8-07FFFBCFDDFD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A98E6-9CA7-F944-89E8-07FFFBCFDDFD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A98E6-9CA7-F944-89E8-07FFFBCFDDFD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A98E6-9CA7-F944-89E8-07FFFBCFDDFD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A98E6-9CA7-F944-89E8-07FFFBCFDDFD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A98E6-9CA7-F944-89E8-07FFFBCFDDFD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525B6311-43C5-45EF-854D-EA926C2480B9}" type="slidenum">
              <a:rPr lang="zh-CN" altLang="en-US">
                <a:solidFill>
                  <a:prstClr val="black"/>
                </a:solidFill>
              </a:rPr>
              <a:pPr defTabSz="990752"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58"/>
            <a:ext cx="10363200" cy="147011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440"/>
            <a:ext cx="8534400" cy="17527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39793" y="-33858"/>
            <a:ext cx="12302913" cy="7034063"/>
            <a:chOff x="0" y="0"/>
            <a:chExt cx="14400" cy="10800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7000"/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80"/>
            <a:stretch>
              <a:fillRect/>
            </a:stretch>
          </p:blipFill>
          <p:spPr>
            <a:xfrm>
              <a:off x="1053" y="5254"/>
              <a:ext cx="12294" cy="554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896"/>
            <a:ext cx="7315200" cy="566773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813"/>
            <a:ext cx="7315200" cy="4115055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9200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965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669"/>
            <a:ext cx="7315200" cy="804912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88"/>
            <a:ext cx="2743200" cy="438970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88"/>
            <a:ext cx="8026400" cy="438970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58"/>
            <a:ext cx="10363200" cy="147011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440"/>
            <a:ext cx="8534400" cy="17527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39793" y="-33858"/>
            <a:ext cx="12302913" cy="7034063"/>
            <a:chOff x="0" y="0"/>
            <a:chExt cx="14400" cy="10800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00" cy="108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7000"/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80"/>
            <a:stretch>
              <a:fillRect/>
            </a:stretch>
          </p:blipFill>
          <p:spPr>
            <a:xfrm>
              <a:off x="1053" y="5254"/>
              <a:ext cx="12294" cy="554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PPT-01.jpg"/>
          <p:cNvPicPr>
            <a:picLocks noChangeAspect="1"/>
          </p:cNvPicPr>
          <p:nvPr userDrawn="1"/>
        </p:nvPicPr>
        <p:blipFill rotWithShape="1">
          <a:blip r:embed="rId2">
            <a:lum bright="6000"/>
          </a:blip>
          <a:srcRect/>
          <a:stretch>
            <a:fillRect/>
          </a:stretch>
        </p:blipFill>
        <p:spPr>
          <a:xfrm>
            <a:off x="0" y="0"/>
            <a:ext cx="12192000" cy="691302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PPT-01.jpg"/>
          <p:cNvPicPr>
            <a:picLocks noChangeAspect="1"/>
          </p:cNvPicPr>
          <p:nvPr userDrawn="1"/>
        </p:nvPicPr>
        <p:blipFill rotWithShape="1">
          <a:blip r:embed="rId2">
            <a:lum bright="6000"/>
          </a:blip>
          <a:srcRect/>
          <a:stretch>
            <a:fillRect/>
          </a:stretch>
        </p:blipFill>
        <p:spPr>
          <a:xfrm>
            <a:off x="0" y="0"/>
            <a:ext cx="12192000" cy="691302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7173"/>
            <a:ext cx="10363200" cy="1362160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893"/>
            <a:ext cx="10363200" cy="150028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PPT-01.jpg"/>
          <p:cNvPicPr>
            <a:picLocks noChangeAspect="1"/>
          </p:cNvPicPr>
          <p:nvPr userDrawn="1"/>
        </p:nvPicPr>
        <p:blipFill rotWithShape="1">
          <a:blip r:embed="rId2">
            <a:lum bright="6000"/>
          </a:blip>
          <a:srcRect/>
          <a:stretch>
            <a:fillRect/>
          </a:stretch>
        </p:blipFill>
        <p:spPr>
          <a:xfrm>
            <a:off x="0" y="0"/>
            <a:ext cx="12192000" cy="691302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225"/>
            <a:ext cx="5384800" cy="3395874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225"/>
            <a:ext cx="5384800" cy="3395874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55"/>
            <a:ext cx="10972800" cy="114307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208"/>
            <a:ext cx="5386917" cy="63980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010"/>
            <a:ext cx="5386917" cy="3951532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208"/>
            <a:ext cx="5389033" cy="63980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5010"/>
            <a:ext cx="5389033" cy="3951532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67"/>
            <a:ext cx="4011084" cy="116212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475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90"/>
            <a:ext cx="4011084" cy="4691352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896"/>
            <a:ext cx="7315200" cy="566773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813"/>
            <a:ext cx="7315200" cy="4115055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9200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965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669"/>
            <a:ext cx="7315200" cy="804912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88"/>
            <a:ext cx="2743200" cy="438970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88"/>
            <a:ext cx="8026400" cy="438970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PPT-01.jpg"/>
          <p:cNvPicPr>
            <a:picLocks noChangeAspect="1"/>
          </p:cNvPicPr>
          <p:nvPr userDrawn="1"/>
        </p:nvPicPr>
        <p:blipFill rotWithShape="1">
          <a:blip r:embed="rId2">
            <a:lum bright="6000"/>
          </a:blip>
          <a:srcRect/>
          <a:stretch>
            <a:fillRect/>
          </a:stretch>
        </p:blipFill>
        <p:spPr>
          <a:xfrm>
            <a:off x="0" y="0"/>
            <a:ext cx="12192000" cy="691302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7173"/>
            <a:ext cx="10363200" cy="1362160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893"/>
            <a:ext cx="10363200" cy="150028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225"/>
            <a:ext cx="5384800" cy="3395874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225"/>
            <a:ext cx="5384800" cy="3395874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55"/>
            <a:ext cx="10972800" cy="114307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208"/>
            <a:ext cx="5386917" cy="63980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010"/>
            <a:ext cx="5386917" cy="3951532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208"/>
            <a:ext cx="5389033" cy="63980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5010"/>
            <a:ext cx="5389033" cy="3951532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67"/>
            <a:ext cx="4011084" cy="116212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475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90"/>
            <a:ext cx="4011084" cy="4691352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9B33-CEF6-4671-94D9-86257C635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55"/>
            <a:ext cx="10972800" cy="1143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300"/>
            <a:ext cx="10972800" cy="4526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744"/>
            <a:ext cx="284480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744"/>
            <a:ext cx="386080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744"/>
            <a:ext cx="284480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EB5B9B33-CEF6-4671-94D9-86257C635B90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PPT-01.jpg"/>
          <p:cNvPicPr>
            <a:picLocks noChangeAspect="1"/>
          </p:cNvPicPr>
          <p:nvPr userDrawn="1"/>
        </p:nvPicPr>
        <p:blipFill rotWithShape="1">
          <a:blip r:embed="rId17">
            <a:lum bright="6000"/>
          </a:blip>
          <a:srcRect/>
          <a:stretch>
            <a:fillRect/>
          </a:stretch>
        </p:blipFill>
        <p:spPr>
          <a:xfrm>
            <a:off x="0" y="-27305"/>
            <a:ext cx="12192000" cy="69130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random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3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9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5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1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55"/>
            <a:ext cx="10972800" cy="1143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300"/>
            <a:ext cx="10972800" cy="4526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744"/>
            <a:ext cx="284480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506E616-FF4B-4C94-B347-823184B893DB}" type="datetimeFigureOut">
              <a:rPr lang="zh-CN" altLang="en-US" smtClean="0"/>
              <a:t>2023/4/18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744"/>
            <a:ext cx="386080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744"/>
            <a:ext cx="284480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EB5B9B33-CEF6-4671-94D9-86257C635B90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PPT-01.jpg"/>
          <p:cNvPicPr>
            <a:picLocks noChangeAspect="1"/>
          </p:cNvPicPr>
          <p:nvPr userDrawn="1"/>
        </p:nvPicPr>
        <p:blipFill rotWithShape="1">
          <a:blip r:embed="rId16">
            <a:lum bright="6000"/>
          </a:blip>
          <a:srcRect/>
          <a:stretch>
            <a:fillRect/>
          </a:stretch>
        </p:blipFill>
        <p:spPr>
          <a:xfrm>
            <a:off x="0" y="0"/>
            <a:ext cx="12192000" cy="69130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ransition>
    <p:random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3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9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5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1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5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885825" y="1678720"/>
            <a:ext cx="10797603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微软雅黑" panose="020B0503020204020204" pitchFamily="18" charset="-122"/>
              </a:rPr>
              <a:t>《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微软雅黑" panose="020B0503020204020204" pitchFamily="18" charset="-122"/>
              </a:rPr>
              <a:t>              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微软雅黑" panose="020B0503020204020204" pitchFamily="18" charset="-122"/>
              </a:rPr>
              <a:t>》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微软雅黑" panose="020B0503020204020204" pitchFamily="18" charset="-122"/>
              </a:rPr>
              <a:t>课程思政示范课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微软雅黑" panose="020B0503020204020204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微软雅黑" panose="020B0503020204020204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dirty="0">
                <a:latin typeface="微软雅黑" panose="020B0503020204020204" pitchFamily="18" charset="-122"/>
                <a:ea typeface="微软雅黑" panose="020B0503020204020204" pitchFamily="18" charset="-122"/>
                <a:cs typeface="微软雅黑" panose="020B0503020204020204" pitchFamily="18" charset="-122"/>
              </a:rPr>
              <a:t>  </a:t>
            </a:r>
            <a:r>
              <a:rPr lang="zh-CN" altLang="en-US" sz="4800" dirty="0" smtClean="0">
                <a:latin typeface="微软雅黑" panose="020B0503020204020204" pitchFamily="18" charset="-122"/>
                <a:ea typeface="微软雅黑" panose="020B0503020204020204" pitchFamily="18" charset="-122"/>
                <a:cs typeface="微软雅黑" panose="020B0503020204020204" pitchFamily="18" charset="-122"/>
              </a:rPr>
              <a:t>匿名</a:t>
            </a:r>
            <a:endParaRPr lang="zh-CN" altLang="en-US" sz="4800" dirty="0">
              <a:latin typeface="微软雅黑" panose="020B0503020204020204" pitchFamily="18" charset="-122"/>
              <a:ea typeface="微软雅黑" panose="020B0503020204020204" pitchFamily="18" charset="-122"/>
              <a:cs typeface="微软雅黑" panose="020B0503020204020204" pitchFamily="18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648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22016" y="3072441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二 教学目标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5790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83870" y="175790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微软雅黑" panose="020B0503020204020204" pitchFamily="18" charset="-122"/>
                <a:ea typeface="微软雅黑" panose="020B0503020204020204" pitchFamily="18" charset="-122"/>
              </a:rPr>
              <a:t>教学目标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317891" y="1671277"/>
            <a:ext cx="1462672" cy="1535730"/>
            <a:chOff x="2935506" y="2081308"/>
            <a:chExt cx="1407281" cy="1472995"/>
          </a:xfrm>
        </p:grpSpPr>
        <p:sp>
          <p:nvSpPr>
            <p:cNvPr id="47" name="Oval 11"/>
            <p:cNvSpPr/>
            <p:nvPr/>
          </p:nvSpPr>
          <p:spPr>
            <a:xfrm rot="10800000" flipH="1">
              <a:off x="2935506" y="2147022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8" name="Freeform: Shape 12"/>
            <p:cNvSpPr/>
            <p:nvPr/>
          </p:nvSpPr>
          <p:spPr>
            <a:xfrm>
              <a:off x="2990643" y="2081308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 rot="10800000" flipH="1">
              <a:off x="3027991" y="2239507"/>
              <a:ext cx="1222314" cy="1222314"/>
            </a:xfrm>
            <a:prstGeom prst="ellipse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644702" y="1671277"/>
            <a:ext cx="1552248" cy="1618414"/>
            <a:chOff x="6302142" y="2081308"/>
            <a:chExt cx="1407281" cy="1472995"/>
          </a:xfrm>
        </p:grpSpPr>
        <p:sp>
          <p:nvSpPr>
            <p:cNvPr id="51" name="Oval 20"/>
            <p:cNvSpPr/>
            <p:nvPr/>
          </p:nvSpPr>
          <p:spPr>
            <a:xfrm rot="10800000" flipH="1">
              <a:off x="6302142" y="2147022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2" name="Freeform: Shape 21"/>
            <p:cNvSpPr/>
            <p:nvPr/>
          </p:nvSpPr>
          <p:spPr>
            <a:xfrm>
              <a:off x="6357279" y="2081308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rgbClr val="003760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3" name="Oval 23"/>
            <p:cNvSpPr/>
            <p:nvPr/>
          </p:nvSpPr>
          <p:spPr>
            <a:xfrm rot="10800000" flipH="1">
              <a:off x="6394626" y="2239507"/>
              <a:ext cx="1222314" cy="1222314"/>
            </a:xfrm>
            <a:prstGeom prst="ellipse">
              <a:avLst/>
            </a:prstGeom>
            <a:solidFill>
              <a:srgbClr val="00376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349198" y="3739388"/>
            <a:ext cx="1620957" cy="1740008"/>
            <a:chOff x="4618825" y="2081308"/>
            <a:chExt cx="1407280" cy="1472995"/>
          </a:xfrm>
        </p:grpSpPr>
        <p:sp>
          <p:nvSpPr>
            <p:cNvPr id="55" name="Oval 18"/>
            <p:cNvSpPr/>
            <p:nvPr/>
          </p:nvSpPr>
          <p:spPr>
            <a:xfrm>
              <a:off x="4618825" y="2081308"/>
              <a:ext cx="1407280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6" name="Freeform: Shape 19"/>
            <p:cNvSpPr/>
            <p:nvPr/>
          </p:nvSpPr>
          <p:spPr>
            <a:xfrm rot="10800000" flipH="1">
              <a:off x="4673961" y="3161787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rgbClr val="5B9BD5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7" name="Oval 26"/>
            <p:cNvSpPr/>
            <p:nvPr/>
          </p:nvSpPr>
          <p:spPr>
            <a:xfrm>
              <a:off x="4711308" y="2173791"/>
              <a:ext cx="1222313" cy="1222313"/>
            </a:xfrm>
            <a:prstGeom prst="ellipse">
              <a:avLst/>
            </a:pr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635996" y="3824458"/>
            <a:ext cx="1552250" cy="1640752"/>
            <a:chOff x="1252189" y="2081308"/>
            <a:chExt cx="1407281" cy="1472995"/>
          </a:xfrm>
        </p:grpSpPr>
        <p:sp>
          <p:nvSpPr>
            <p:cNvPr id="59" name="Oval 9"/>
            <p:cNvSpPr/>
            <p:nvPr/>
          </p:nvSpPr>
          <p:spPr>
            <a:xfrm>
              <a:off x="1252189" y="2081308"/>
              <a:ext cx="1407281" cy="1407281"/>
            </a:xfrm>
            <a:prstGeom prst="ellipse">
              <a:avLst/>
            </a:prstGeom>
            <a:solidFill>
              <a:srgbClr val="E6E7EA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0" name="Freeform: Shape 10"/>
            <p:cNvSpPr/>
            <p:nvPr/>
          </p:nvSpPr>
          <p:spPr>
            <a:xfrm rot="10800000" flipH="1">
              <a:off x="1307326" y="3161787"/>
              <a:ext cx="1268364" cy="392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56" extrusionOk="0">
                  <a:moveTo>
                    <a:pt x="0" y="15834"/>
                  </a:moveTo>
                  <a:cubicBezTo>
                    <a:pt x="3445" y="817"/>
                    <a:pt x="11156" y="-4444"/>
                    <a:pt x="17223" y="4084"/>
                  </a:cubicBezTo>
                  <a:cubicBezTo>
                    <a:pt x="18678" y="6130"/>
                    <a:pt x="19955" y="8872"/>
                    <a:pt x="20978" y="12149"/>
                  </a:cubicBezTo>
                  <a:lnTo>
                    <a:pt x="21600" y="11275"/>
                  </a:lnTo>
                  <a:lnTo>
                    <a:pt x="21499" y="16495"/>
                  </a:lnTo>
                  <a:lnTo>
                    <a:pt x="19406" y="14359"/>
                  </a:lnTo>
                  <a:lnTo>
                    <a:pt x="20028" y="13486"/>
                  </a:lnTo>
                  <a:cubicBezTo>
                    <a:pt x="16058" y="1123"/>
                    <a:pt x="8792" y="-935"/>
                    <a:pt x="3798" y="8891"/>
                  </a:cubicBezTo>
                  <a:cubicBezTo>
                    <a:pt x="2640" y="11168"/>
                    <a:pt x="1670" y="13974"/>
                    <a:pt x="940" y="17156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1" name="Oval 29"/>
            <p:cNvSpPr/>
            <p:nvPr/>
          </p:nvSpPr>
          <p:spPr>
            <a:xfrm>
              <a:off x="1344672" y="2173791"/>
              <a:ext cx="1222313" cy="122231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240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6842326" y="4351511"/>
            <a:ext cx="1107996" cy="43813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ctr" eaLnBrk="0" hangingPunct="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None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素养目标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6861018" y="2278246"/>
            <a:ext cx="1752600" cy="4381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hangingPunct="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None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知识目标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1452927" y="2252712"/>
            <a:ext cx="1263963" cy="4381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hangingPunct="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None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思政目标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1574146" y="4320822"/>
            <a:ext cx="1107996" cy="43813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eaLnBrk="0" hangingPunct="0">
              <a:lnSpc>
                <a:spcPct val="140000"/>
              </a:lnSpc>
              <a:spcBef>
                <a:spcPct val="20000"/>
              </a:spcBef>
              <a:buClr>
                <a:schemeClr val="hlink"/>
              </a:buClr>
              <a:buNone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能力目标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232042" y="5926779"/>
            <a:ext cx="2521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有视频素材支撑更佳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056431" y="1671277"/>
            <a:ext cx="2882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dirty="0" smtClean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必须包含明确的两山理念</a:t>
            </a:r>
            <a:endParaRPr lang="en-US" altLang="zh-CN" b="1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174948" y="3833442"/>
            <a:ext cx="2610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具体内容，具体内容</a:t>
            </a:r>
            <a:endParaRPr lang="en-US" altLang="zh-CN" b="1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576169" y="1621880"/>
            <a:ext cx="2610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具体内容，具体内容</a:t>
            </a:r>
            <a:endParaRPr lang="en-US" altLang="zh-CN" b="1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76168" y="3834676"/>
            <a:ext cx="2610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具体内容，具体内容</a:t>
            </a:r>
            <a:endParaRPr lang="en-US" altLang="zh-CN" b="1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648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22016" y="3072441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三 教学设计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500" y="140970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75370" y="140970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教学设计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055125" y="1291272"/>
            <a:ext cx="233910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教学设计理念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475370" y="1308417"/>
            <a:ext cx="487680" cy="487680"/>
            <a:chOff x="762" y="3238"/>
            <a:chExt cx="768" cy="768"/>
          </a:xfrm>
        </p:grpSpPr>
        <p:sp>
          <p:nvSpPr>
            <p:cNvPr id="31" name="椭圆 30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半闭框 31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75370" y="2364719"/>
            <a:ext cx="10509250" cy="2603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400" kern="100" dirty="0">
                <a:latin typeface="微软雅黑" panose="020B0503020204020204" pitchFamily="18" charset="-122"/>
                <a:ea typeface="微软雅黑" panose="020B0503020204020204" pitchFamily="18" charset="-122"/>
              </a:rPr>
              <a:t>课程思政教学设计</a:t>
            </a:r>
            <a:r>
              <a:rPr lang="zh-CN" altLang="en-US" sz="2400" kern="100" dirty="0" smtClean="0">
                <a:latin typeface="微软雅黑" panose="020B0503020204020204" pitchFamily="18" charset="-122"/>
                <a:ea typeface="微软雅黑" panose="020B0503020204020204" pitchFamily="18" charset="-122"/>
              </a:rPr>
              <a:t>理念，必须包含明确的：“两山”理念</a:t>
            </a:r>
            <a:endParaRPr lang="en-US" altLang="zh-CN" sz="2400" kern="100" dirty="0" smtClean="0">
              <a:latin typeface="微软雅黑" panose="020B0503020204020204" pitchFamily="18" charset="-122"/>
              <a:ea typeface="微软雅黑" panose="020B0503020204020204" pitchFamily="18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kern="100" dirty="0" smtClean="0">
                <a:latin typeface="微软雅黑" panose="020B0503020204020204" pitchFamily="18" charset="-122"/>
                <a:ea typeface="微软雅黑" panose="020B0503020204020204" pitchFamily="18" charset="-122"/>
              </a:rPr>
              <a:t>做</a:t>
            </a:r>
            <a:r>
              <a:rPr lang="zh-CN" altLang="en-US" sz="2400" kern="100" dirty="0">
                <a:latin typeface="微软雅黑" panose="020B0503020204020204" pitchFamily="18" charset="-122"/>
                <a:ea typeface="微软雅黑" panose="020B0503020204020204" pitchFamily="18" charset="-122"/>
              </a:rPr>
              <a:t>个</a:t>
            </a:r>
            <a:r>
              <a:rPr lang="zh-CN" altLang="en-US" sz="2400" b="1" kern="10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思维导图</a:t>
            </a:r>
            <a:endParaRPr lang="en-US" altLang="zh-CN" sz="2400" b="1" kern="10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b="1" kern="10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（课程所有育人元素、融入点、方法、资源、内容、理念等整合）</a:t>
            </a:r>
            <a:endParaRPr lang="en-US" altLang="zh-CN" sz="2400" b="1" kern="10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b="1" kern="10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具体参考案例（已做好的视频）</a:t>
            </a:r>
            <a:endParaRPr lang="en-US" altLang="zh-CN" sz="2400" b="1" kern="10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648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3870" y="664845"/>
            <a:ext cx="458279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</a:rPr>
              <a:t>课程思政示范课设计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38" y="1452127"/>
            <a:ext cx="9611453" cy="523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648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22016" y="3072441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四 案例实施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22016" y="3072441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案例实施</a:t>
            </a:r>
            <a:r>
              <a:rPr lang="en-US" altLang="zh-CN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1</a:t>
            </a:r>
            <a:endParaRPr lang="zh-CN" altLang="en-US" sz="3200" b="1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1063625" y="2038985"/>
            <a:ext cx="2560316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案例</a:t>
            </a:r>
            <a:r>
              <a:rPr lang="en-US" altLang="zh-CN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1</a:t>
            </a: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：知识点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483870" y="2056130"/>
            <a:ext cx="487680" cy="487680"/>
            <a:chOff x="762" y="3238"/>
            <a:chExt cx="768" cy="768"/>
          </a:xfrm>
        </p:grpSpPr>
        <p:sp>
          <p:nvSpPr>
            <p:cNvPr id="31" name="椭圆 30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半闭框 31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1209285" y="4468720"/>
            <a:ext cx="500577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育人元素：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510467" y="4396403"/>
            <a:ext cx="487680" cy="487680"/>
            <a:chOff x="762" y="3238"/>
            <a:chExt cx="768" cy="768"/>
          </a:xfrm>
        </p:grpSpPr>
        <p:sp>
          <p:nvSpPr>
            <p:cNvPr id="46" name="椭圆 45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半闭框 46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193358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83870" y="193358"/>
            <a:ext cx="4172213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案例实施</a:t>
            </a:r>
            <a:r>
              <a:rPr lang="en-US" altLang="zh-CN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1</a:t>
            </a:r>
            <a:endParaRPr lang="zh-CN" altLang="en-US" sz="3200" b="1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977639" y="1180079"/>
            <a:ext cx="10319012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教学案例：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具体的教学案例故事描述：人物、关键事件、社会实践等。。。</a:t>
            </a: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图文并茂，有视频素材更佳</a:t>
            </a: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                         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07669" y="1178033"/>
            <a:ext cx="487680" cy="487680"/>
            <a:chOff x="762" y="3238"/>
            <a:chExt cx="768" cy="768"/>
          </a:xfrm>
        </p:grpSpPr>
        <p:sp>
          <p:nvSpPr>
            <p:cNvPr id="54" name="椭圆 53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半闭框 54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193358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3870" y="193358"/>
            <a:ext cx="4172213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案例实施</a:t>
            </a:r>
            <a:r>
              <a:rPr lang="en-US" altLang="zh-CN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1</a:t>
            </a:r>
            <a:endParaRPr lang="zh-CN" altLang="en-US" sz="3200" b="1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977639" y="1180079"/>
            <a:ext cx="10319012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案例实施：</a:t>
            </a: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课前：</a:t>
            </a:r>
            <a:endParaRPr lang="en-US" altLang="zh-CN" sz="2800" b="1" kern="0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课中：</a:t>
            </a:r>
            <a:endParaRPr lang="en-US" altLang="zh-CN" sz="2800" b="1" kern="0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课后：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                         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07669" y="1178033"/>
            <a:ext cx="487680" cy="487680"/>
            <a:chOff x="762" y="3238"/>
            <a:chExt cx="768" cy="768"/>
          </a:xfrm>
        </p:grpSpPr>
        <p:sp>
          <p:nvSpPr>
            <p:cNvPr id="54" name="椭圆 53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半闭框 54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193358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3870" y="193358"/>
            <a:ext cx="4172213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案例实施</a:t>
            </a:r>
            <a:r>
              <a:rPr lang="en-US" altLang="zh-CN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1</a:t>
            </a:r>
            <a:endParaRPr lang="zh-CN" altLang="en-US" sz="3200" b="1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648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83870" y="664845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微软雅黑" panose="020B0503020204020204" pitchFamily="18" charset="-122"/>
                <a:ea typeface="微软雅黑" panose="020B0503020204020204" pitchFamily="18" charset="-122"/>
              </a:rPr>
              <a:t>课程思政示范课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10062" y="1801121"/>
            <a:ext cx="343852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一  课程概述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310062" y="2324043"/>
            <a:ext cx="277050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二  教学目标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4310062" y="2918797"/>
            <a:ext cx="281114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三  教学设计</a:t>
            </a:r>
            <a:r>
              <a:rPr lang="en-US" altLang="zh-CN" sz="2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---</a:t>
            </a:r>
            <a:r>
              <a:rPr lang="zh-CN" altLang="en-US" sz="2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重要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4328478" y="3436352"/>
            <a:ext cx="367538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四  案例实施</a:t>
            </a:r>
            <a:r>
              <a:rPr lang="en-US" altLang="zh-CN" sz="2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---</a:t>
            </a:r>
            <a:r>
              <a:rPr lang="zh-CN" altLang="en-US" sz="2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重要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4348479" y="3970695"/>
            <a:ext cx="535114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五  教学效果</a:t>
            </a:r>
          </a:p>
        </p:txBody>
      </p:sp>
      <p:sp>
        <p:nvSpPr>
          <p:cNvPr id="45" name="任意多边形 67"/>
          <p:cNvSpPr/>
          <p:nvPr/>
        </p:nvSpPr>
        <p:spPr>
          <a:xfrm>
            <a:off x="-29845" y="6240780"/>
            <a:ext cx="12221845" cy="617220"/>
          </a:xfrm>
          <a:custGeom>
            <a:avLst/>
            <a:gdLst>
              <a:gd name="connsiteX0" fmla="*/ 24 w 19247"/>
              <a:gd name="connsiteY0" fmla="*/ 400 h 1446"/>
              <a:gd name="connsiteX1" fmla="*/ 11279 w 19247"/>
              <a:gd name="connsiteY1" fmla="*/ 712 h 1446"/>
              <a:gd name="connsiteX2" fmla="*/ 19247 w 19247"/>
              <a:gd name="connsiteY2" fmla="*/ 352 h 1446"/>
              <a:gd name="connsiteX3" fmla="*/ 19247 w 19247"/>
              <a:gd name="connsiteY3" fmla="*/ 1446 h 1446"/>
              <a:gd name="connsiteX4" fmla="*/ 0 w 19247"/>
              <a:gd name="connsiteY4" fmla="*/ 1446 h 1446"/>
              <a:gd name="connsiteX5" fmla="*/ 24 w 19247"/>
              <a:gd name="connsiteY5" fmla="*/ 400 h 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47" h="1446">
                <a:moveTo>
                  <a:pt x="24" y="400"/>
                </a:moveTo>
                <a:cubicBezTo>
                  <a:pt x="4343" y="-656"/>
                  <a:pt x="8071" y="712"/>
                  <a:pt x="11279" y="712"/>
                </a:cubicBezTo>
                <a:cubicBezTo>
                  <a:pt x="14487" y="712"/>
                  <a:pt x="17919" y="230"/>
                  <a:pt x="19247" y="352"/>
                </a:cubicBezTo>
                <a:lnTo>
                  <a:pt x="19247" y="1446"/>
                </a:lnTo>
                <a:lnTo>
                  <a:pt x="0" y="1446"/>
                </a:lnTo>
                <a:lnTo>
                  <a:pt x="24" y="4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/>
          <p:cNvSpPr txBox="1"/>
          <p:nvPr/>
        </p:nvSpPr>
        <p:spPr>
          <a:xfrm>
            <a:off x="4310062" y="4521395"/>
            <a:ext cx="542798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六  特色创新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22016" y="3072441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案例实施</a:t>
            </a:r>
            <a:r>
              <a:rPr lang="en-US" altLang="zh-CN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2</a:t>
            </a:r>
            <a:endParaRPr lang="zh-CN" altLang="en-US" sz="3200" b="1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1063625" y="2038985"/>
            <a:ext cx="2560316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案例</a:t>
            </a:r>
            <a:r>
              <a:rPr lang="en-US" altLang="zh-CN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2</a:t>
            </a: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：知识点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483870" y="2056130"/>
            <a:ext cx="487680" cy="487680"/>
            <a:chOff x="762" y="3238"/>
            <a:chExt cx="768" cy="768"/>
          </a:xfrm>
        </p:grpSpPr>
        <p:sp>
          <p:nvSpPr>
            <p:cNvPr id="31" name="椭圆 30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半闭框 31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1209285" y="4468720"/>
            <a:ext cx="500577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育人元素：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510467" y="4396403"/>
            <a:ext cx="487680" cy="487680"/>
            <a:chOff x="762" y="3238"/>
            <a:chExt cx="768" cy="768"/>
          </a:xfrm>
        </p:grpSpPr>
        <p:sp>
          <p:nvSpPr>
            <p:cNvPr id="46" name="椭圆 45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半闭框 46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0" y="193358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83870" y="193358"/>
            <a:ext cx="4172213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案例实施</a:t>
            </a:r>
            <a:r>
              <a:rPr lang="en-US" altLang="zh-CN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2</a:t>
            </a:r>
            <a:endParaRPr lang="zh-CN" altLang="en-US" sz="3200" b="1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977639" y="1180079"/>
            <a:ext cx="10319012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教学案例：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具体的教学案例故事描述：人物、关键事件、社会实践等。。。</a:t>
            </a: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图文并茂，图文并茂，有视频素材更佳</a:t>
            </a: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                         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07669" y="1178033"/>
            <a:ext cx="487680" cy="487680"/>
            <a:chOff x="762" y="3238"/>
            <a:chExt cx="768" cy="768"/>
          </a:xfrm>
        </p:grpSpPr>
        <p:sp>
          <p:nvSpPr>
            <p:cNvPr id="54" name="椭圆 53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半闭框 54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193358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3870" y="193358"/>
            <a:ext cx="4172213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案例实施</a:t>
            </a:r>
            <a:r>
              <a:rPr lang="en-US" altLang="zh-CN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2</a:t>
            </a:r>
            <a:endParaRPr lang="zh-CN" altLang="en-US" sz="3200" b="1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/>
          <p:cNvSpPr txBox="1"/>
          <p:nvPr/>
        </p:nvSpPr>
        <p:spPr>
          <a:xfrm>
            <a:off x="977639" y="1180079"/>
            <a:ext cx="10319012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案例实施：</a:t>
            </a:r>
            <a:r>
              <a:rPr lang="zh-CN" altLang="en-US" sz="2800" b="1" kern="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这页可以不要</a:t>
            </a:r>
            <a:endParaRPr lang="en-US" altLang="zh-CN" sz="2800" b="1" kern="0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课前：</a:t>
            </a:r>
            <a:endParaRPr lang="en-US" altLang="zh-CN" sz="2800" b="1" kern="0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课中：</a:t>
            </a:r>
            <a:endParaRPr lang="en-US" altLang="zh-CN" sz="2800" b="1" kern="0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kern="0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课后：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                         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07669" y="1178033"/>
            <a:ext cx="487680" cy="487680"/>
            <a:chOff x="762" y="3238"/>
            <a:chExt cx="768" cy="768"/>
          </a:xfrm>
        </p:grpSpPr>
        <p:sp>
          <p:nvSpPr>
            <p:cNvPr id="54" name="椭圆 53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半闭框 54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193358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3870" y="193358"/>
            <a:ext cx="4172213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案例实施</a:t>
            </a:r>
            <a:r>
              <a:rPr lang="en-US" altLang="zh-CN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2</a:t>
            </a:r>
            <a:endParaRPr lang="zh-CN" altLang="en-US" sz="3200" b="1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flipV="1">
            <a:off x="339366" y="2778048"/>
            <a:ext cx="11528980" cy="8805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257871" y="2710756"/>
            <a:ext cx="2918178" cy="2817768"/>
            <a:chOff x="1245265" y="1827568"/>
            <a:chExt cx="4200402" cy="4826194"/>
          </a:xfrm>
          <a:solidFill>
            <a:srgbClr val="20497D"/>
          </a:solidFill>
        </p:grpSpPr>
        <p:sp>
          <p:nvSpPr>
            <p:cNvPr id="15" name="Freeform 6"/>
            <p:cNvSpPr/>
            <p:nvPr/>
          </p:nvSpPr>
          <p:spPr bwMode="auto">
            <a:xfrm>
              <a:off x="1245265" y="1827568"/>
              <a:ext cx="4200402" cy="150812"/>
            </a:xfrm>
            <a:custGeom>
              <a:avLst/>
              <a:gdLst>
                <a:gd name="T0" fmla="*/ 285 w 4236"/>
                <a:gd name="T1" fmla="*/ 0 h 186"/>
                <a:gd name="T2" fmla="*/ 3967 w 4236"/>
                <a:gd name="T3" fmla="*/ 0 h 186"/>
                <a:gd name="T4" fmla="*/ 4236 w 4236"/>
                <a:gd name="T5" fmla="*/ 186 h 186"/>
                <a:gd name="T6" fmla="*/ 0 w 4236"/>
                <a:gd name="T7" fmla="*/ 186 h 186"/>
                <a:gd name="T8" fmla="*/ 285 w 4236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6" h="186">
                  <a:moveTo>
                    <a:pt x="285" y="0"/>
                  </a:moveTo>
                  <a:lnTo>
                    <a:pt x="3967" y="0"/>
                  </a:lnTo>
                  <a:lnTo>
                    <a:pt x="4236" y="186"/>
                  </a:lnTo>
                  <a:lnTo>
                    <a:pt x="0" y="186"/>
                  </a:lnTo>
                  <a:lnTo>
                    <a:pt x="2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000">
                <a:solidFill>
                  <a:srgbClr val="E7E6E6"/>
                </a:solidFill>
              </a:endParaRPr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1525809" y="1827568"/>
              <a:ext cx="3652019" cy="4826194"/>
            </a:xfrm>
            <a:custGeom>
              <a:avLst/>
              <a:gdLst>
                <a:gd name="T0" fmla="*/ 0 w 3682"/>
                <a:gd name="T1" fmla="*/ 0 h 786"/>
                <a:gd name="T2" fmla="*/ 3682 w 3682"/>
                <a:gd name="T3" fmla="*/ 0 h 786"/>
                <a:gd name="T4" fmla="*/ 3682 w 3682"/>
                <a:gd name="T5" fmla="*/ 637 h 786"/>
                <a:gd name="T6" fmla="*/ 1823 w 3682"/>
                <a:gd name="T7" fmla="*/ 786 h 786"/>
                <a:gd name="T8" fmla="*/ 0 w 3682"/>
                <a:gd name="T9" fmla="*/ 637 h 786"/>
                <a:gd name="T10" fmla="*/ 0 w 3682"/>
                <a:gd name="T11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2" h="786">
                  <a:moveTo>
                    <a:pt x="0" y="0"/>
                  </a:moveTo>
                  <a:lnTo>
                    <a:pt x="3682" y="0"/>
                  </a:lnTo>
                  <a:lnTo>
                    <a:pt x="3682" y="637"/>
                  </a:lnTo>
                  <a:lnTo>
                    <a:pt x="1823" y="786"/>
                  </a:lnTo>
                  <a:lnTo>
                    <a:pt x="0" y="6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00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29874" y="2710756"/>
            <a:ext cx="2918178" cy="2817768"/>
            <a:chOff x="1245265" y="1827568"/>
            <a:chExt cx="4200402" cy="4826194"/>
          </a:xfrm>
          <a:solidFill>
            <a:srgbClr val="20497D"/>
          </a:solidFill>
        </p:grpSpPr>
        <p:sp>
          <p:nvSpPr>
            <p:cNvPr id="13" name="Freeform 6"/>
            <p:cNvSpPr/>
            <p:nvPr/>
          </p:nvSpPr>
          <p:spPr bwMode="auto">
            <a:xfrm>
              <a:off x="1245265" y="1827568"/>
              <a:ext cx="4200402" cy="150812"/>
            </a:xfrm>
            <a:custGeom>
              <a:avLst/>
              <a:gdLst>
                <a:gd name="T0" fmla="*/ 285 w 4236"/>
                <a:gd name="T1" fmla="*/ 0 h 186"/>
                <a:gd name="T2" fmla="*/ 3967 w 4236"/>
                <a:gd name="T3" fmla="*/ 0 h 186"/>
                <a:gd name="T4" fmla="*/ 4236 w 4236"/>
                <a:gd name="T5" fmla="*/ 186 h 186"/>
                <a:gd name="T6" fmla="*/ 0 w 4236"/>
                <a:gd name="T7" fmla="*/ 186 h 186"/>
                <a:gd name="T8" fmla="*/ 285 w 4236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6" h="186">
                  <a:moveTo>
                    <a:pt x="285" y="0"/>
                  </a:moveTo>
                  <a:lnTo>
                    <a:pt x="3967" y="0"/>
                  </a:lnTo>
                  <a:lnTo>
                    <a:pt x="4236" y="186"/>
                  </a:lnTo>
                  <a:lnTo>
                    <a:pt x="0" y="186"/>
                  </a:lnTo>
                  <a:lnTo>
                    <a:pt x="2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000">
                <a:solidFill>
                  <a:srgbClr val="E7E6E6"/>
                </a:solidFill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1525809" y="1827568"/>
              <a:ext cx="3652019" cy="4826194"/>
            </a:xfrm>
            <a:custGeom>
              <a:avLst/>
              <a:gdLst>
                <a:gd name="T0" fmla="*/ 0 w 3682"/>
                <a:gd name="T1" fmla="*/ 0 h 786"/>
                <a:gd name="T2" fmla="*/ 3682 w 3682"/>
                <a:gd name="T3" fmla="*/ 0 h 786"/>
                <a:gd name="T4" fmla="*/ 3682 w 3682"/>
                <a:gd name="T5" fmla="*/ 637 h 786"/>
                <a:gd name="T6" fmla="*/ 1823 w 3682"/>
                <a:gd name="T7" fmla="*/ 786 h 786"/>
                <a:gd name="T8" fmla="*/ 0 w 3682"/>
                <a:gd name="T9" fmla="*/ 637 h 786"/>
                <a:gd name="T10" fmla="*/ 0 w 3682"/>
                <a:gd name="T11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2" h="786">
                  <a:moveTo>
                    <a:pt x="0" y="0"/>
                  </a:moveTo>
                  <a:lnTo>
                    <a:pt x="3682" y="0"/>
                  </a:lnTo>
                  <a:lnTo>
                    <a:pt x="3682" y="637"/>
                  </a:lnTo>
                  <a:lnTo>
                    <a:pt x="1823" y="786"/>
                  </a:lnTo>
                  <a:lnTo>
                    <a:pt x="0" y="6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000">
                <a:solidFill>
                  <a:prstClr val="black"/>
                </a:solidFill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855185" y="3015817"/>
            <a:ext cx="172354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教学知识点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299677" y="3015816"/>
            <a:ext cx="197857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kern="0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育人元素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683922" y="3783247"/>
            <a:ext cx="2066074" cy="9612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器官移植及移植前的组织配型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553598" y="3754374"/>
            <a:ext cx="1470727" cy="9612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大爱精神</a:t>
            </a:r>
            <a:endParaRPr lang="en-US" altLang="zh-CN" sz="2000" kern="0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kern="0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无私奉献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3415302" y="3619895"/>
            <a:ext cx="6315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992017" y="3621467"/>
            <a:ext cx="6315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未标题-1"/>
          <p:cNvPicPr>
            <a:picLocks noChangeAspect="1"/>
          </p:cNvPicPr>
          <p:nvPr/>
        </p:nvPicPr>
        <p:blipFill rotWithShape="1">
          <a:blip r:embed="rId3"/>
          <a:srcRect r="1864"/>
          <a:stretch>
            <a:fillRect/>
          </a:stretch>
        </p:blipFill>
        <p:spPr>
          <a:xfrm>
            <a:off x="3572510" y="617220"/>
            <a:ext cx="5046980" cy="7550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91740" y="721679"/>
            <a:ext cx="2246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kern="500" spc="50" dirty="0">
                <a:solidFill>
                  <a:schemeClr val="bg1"/>
                </a:solidFill>
                <a:latin typeface="造字工房尚雅（非商用）常规体" charset="-122"/>
                <a:ea typeface="造字工房尚雅（非商用）常规体" charset="-122"/>
                <a:cs typeface="造字工房尚雅（非商用）常规体" charset="-122"/>
              </a:rPr>
              <a:t>案例实施一</a:t>
            </a:r>
            <a:endParaRPr kumimoji="1" sz="3200" kern="500" spc="50" dirty="0">
              <a:solidFill>
                <a:schemeClr val="bg1"/>
              </a:solidFill>
              <a:latin typeface="造字工房尚雅（非商用）常规体" charset="-122"/>
              <a:ea typeface="造字工房尚雅（非商用）常规体" charset="-122"/>
              <a:cs typeface="造字工房尚雅（非商用）常规体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"/>
          <p:cNvPicPr>
            <a:picLocks noChangeAspect="1"/>
          </p:cNvPicPr>
          <p:nvPr/>
        </p:nvPicPr>
        <p:blipFill rotWithShape="1">
          <a:blip r:embed="rId3"/>
          <a:srcRect r="1864"/>
          <a:stretch>
            <a:fillRect/>
          </a:stretch>
        </p:blipFill>
        <p:spPr>
          <a:xfrm>
            <a:off x="3572510" y="617220"/>
            <a:ext cx="5046980" cy="7550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91740" y="721679"/>
            <a:ext cx="2246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kern="500" spc="50" dirty="0">
                <a:solidFill>
                  <a:schemeClr val="bg1"/>
                </a:solidFill>
                <a:latin typeface="造字工房尚雅（非商用）常规体" charset="-122"/>
                <a:ea typeface="造字工房尚雅（非商用）常规体" charset="-122"/>
                <a:cs typeface="造字工房尚雅（非商用）常规体" charset="-122"/>
              </a:rPr>
              <a:t>案例实施一</a:t>
            </a:r>
            <a:endParaRPr kumimoji="1" sz="3200" kern="500" spc="50" dirty="0">
              <a:solidFill>
                <a:schemeClr val="bg1"/>
              </a:solidFill>
              <a:latin typeface="造字工房尚雅（非商用）常规体" charset="-122"/>
              <a:ea typeface="造字工房尚雅（非商用）常规体" charset="-122"/>
              <a:cs typeface="造字工房尚雅（非商用）常规体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5285521" y="1501231"/>
            <a:ext cx="162095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教学案例</a:t>
            </a:r>
          </a:p>
        </p:txBody>
      </p:sp>
      <p:sp>
        <p:nvSpPr>
          <p:cNvPr id="46" name="文本框 131"/>
          <p:cNvSpPr txBox="1"/>
          <p:nvPr/>
        </p:nvSpPr>
        <p:spPr>
          <a:xfrm>
            <a:off x="1018754" y="5523097"/>
            <a:ext cx="10154489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000" b="1" i="0" u="none" strike="noStrike" dirty="0">
                <a:solidFill>
                  <a:srgbClr val="0A0A0A"/>
                </a:solidFill>
                <a:effectLst/>
                <a:latin typeface="微软雅黑" panose="020B0503020204020204" pitchFamily="18" charset="-122"/>
                <a:ea typeface="微软雅黑" panose="020B0503020204020204" pitchFamily="18" charset="-122"/>
              </a:rPr>
              <a:t>生命因您而精彩</a:t>
            </a:r>
            <a:r>
              <a:rPr lang="en-US" altLang="zh-CN" sz="2000" b="1" i="0" u="none" strike="noStrike" dirty="0">
                <a:solidFill>
                  <a:srgbClr val="0A0A0A"/>
                </a:solidFill>
                <a:effectLst/>
                <a:latin typeface="微软雅黑" panose="020B0503020204020204" pitchFamily="18" charset="-122"/>
                <a:ea typeface="微软雅黑" panose="020B0503020204020204" pitchFamily="18" charset="-122"/>
              </a:rPr>
              <a:t>----</a:t>
            </a:r>
            <a:r>
              <a:rPr lang="zh-CN" altLang="en-US" sz="2000" b="1" dirty="0">
                <a:solidFill>
                  <a:srgbClr val="0A0A0A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陈泽伟从</a:t>
            </a:r>
            <a:r>
              <a:rPr lang="zh-CN" altLang="en-US" sz="2000" b="1" i="0" u="none" strike="noStrike" dirty="0">
                <a:solidFill>
                  <a:srgbClr val="0A0A0A"/>
                </a:solidFill>
                <a:effectLst/>
                <a:latin typeface="微软雅黑" panose="020B0503020204020204" pitchFamily="18" charset="-122"/>
                <a:ea typeface="微软雅黑" panose="020B0503020204020204" pitchFamily="18" charset="-122"/>
              </a:rPr>
              <a:t>捐造血干细胞到淋巴细胞，两次相救陌生人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38" y="2316683"/>
            <a:ext cx="3574141" cy="2686202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4377004" y="2316684"/>
            <a:ext cx="6796239" cy="2686202"/>
          </a:xfrm>
          <a:prstGeom prst="rect">
            <a:avLst/>
          </a:prstGeom>
          <a:solidFill>
            <a:srgbClr val="FBE5D6">
              <a:alpha val="40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739474" y="2657786"/>
            <a:ext cx="6071298" cy="1852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i="0" dirty="0">
                <a:effectLst/>
                <a:latin typeface="微软雅黑" panose="020B0503020204020204" pitchFamily="18" charset="-122"/>
                <a:ea typeface="微软雅黑" panose="020B0503020204020204" pitchFamily="18" charset="-122"/>
              </a:rPr>
              <a:t>“我是学预防医学的，治病救人本身就是我的职责和责任。”陈泽伟说，“我想先从个人做起，再把造血干细胞捐献推广到更多的群体。”</a:t>
            </a:r>
            <a:endParaRPr lang="zh-CN" altLang="en-US" sz="2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5" grpId="0"/>
      <p:bldP spid="46" grpId="0"/>
      <p:bldP spid="48" grpId="0" bldLvl="0" animBg="1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4080063" y="1427102"/>
            <a:ext cx="4031873" cy="105362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课前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温故知新，复习免疫应答相关知识</a:t>
            </a:r>
            <a:endParaRPr lang="zh-CN" altLang="en-US" sz="2000" kern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  <p:pic>
        <p:nvPicPr>
          <p:cNvPr id="22" name="Picture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10579" r="3552" b="16174"/>
          <a:stretch>
            <a:fillRect/>
          </a:stretch>
        </p:blipFill>
        <p:spPr bwMode="auto">
          <a:xfrm>
            <a:off x="211795" y="2596396"/>
            <a:ext cx="5859262" cy="357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10579" r="3552" b="16174"/>
          <a:stretch>
            <a:fillRect/>
          </a:stretch>
        </p:blipFill>
        <p:spPr bwMode="auto">
          <a:xfrm>
            <a:off x="6095999" y="2596396"/>
            <a:ext cx="5859262" cy="357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rcRect t="4271"/>
          <a:stretch>
            <a:fillRect/>
          </a:stretch>
        </p:blipFill>
        <p:spPr>
          <a:xfrm>
            <a:off x="6932916" y="2963198"/>
            <a:ext cx="4214987" cy="267081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097" y="2963198"/>
            <a:ext cx="4187779" cy="2670810"/>
          </a:xfrm>
          <a:prstGeom prst="rect">
            <a:avLst/>
          </a:prstGeom>
        </p:spPr>
      </p:pic>
      <p:pic>
        <p:nvPicPr>
          <p:cNvPr id="4" name="图片 3" descr="小元素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750" y="2153285"/>
            <a:ext cx="285750" cy="299085"/>
          </a:xfrm>
          <a:prstGeom prst="rect">
            <a:avLst/>
          </a:prstGeom>
        </p:spPr>
      </p:pic>
      <p:pic>
        <p:nvPicPr>
          <p:cNvPr id="5" name="图片 4" descr="未标题-1"/>
          <p:cNvPicPr>
            <a:picLocks noChangeAspect="1"/>
          </p:cNvPicPr>
          <p:nvPr/>
        </p:nvPicPr>
        <p:blipFill rotWithShape="1">
          <a:blip r:embed="rId7"/>
          <a:srcRect r="1864"/>
          <a:stretch>
            <a:fillRect/>
          </a:stretch>
        </p:blipFill>
        <p:spPr>
          <a:xfrm>
            <a:off x="3572510" y="617220"/>
            <a:ext cx="5046980" cy="7550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91740" y="721679"/>
            <a:ext cx="2246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kern="500" spc="50" dirty="0">
                <a:solidFill>
                  <a:schemeClr val="bg1"/>
                </a:solidFill>
                <a:latin typeface="造字工房尚雅（非商用）常规体" charset="-122"/>
                <a:ea typeface="造字工房尚雅（非商用）常规体" charset="-122"/>
                <a:cs typeface="造字工房尚雅（非商用）常规体" charset="-122"/>
              </a:rPr>
              <a:t>案例实施一</a:t>
            </a:r>
            <a:endParaRPr kumimoji="1" sz="3200" kern="500" spc="50" dirty="0">
              <a:solidFill>
                <a:schemeClr val="bg1"/>
              </a:solidFill>
              <a:latin typeface="造字工房尚雅（非商用）常规体" charset="-122"/>
              <a:ea typeface="造字工房尚雅（非商用）常规体" charset="-122"/>
              <a:cs typeface="造字工房尚雅（非商用）常规体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5518619" y="1640734"/>
            <a:ext cx="110487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课中</a:t>
            </a:r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                     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753289" y="4357564"/>
            <a:ext cx="8067923" cy="0"/>
          </a:xfrm>
          <a:prstGeom prst="line">
            <a:avLst/>
          </a:prstGeom>
          <a:ln w="22225" cap="rnd">
            <a:solidFill>
              <a:srgbClr val="DE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ï$ḷïḍe"/>
          <p:cNvSpPr/>
          <p:nvPr/>
        </p:nvSpPr>
        <p:spPr>
          <a:xfrm>
            <a:off x="5288081" y="4288463"/>
            <a:ext cx="152398" cy="152398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FAFAFA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endParaRPr lang="zh-CN" altLang="en-US" sz="700" b="1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cxnSp>
        <p:nvCxnSpPr>
          <p:cNvPr id="14" name="直接连接符 13"/>
          <p:cNvCxnSpPr>
            <a:stCxn id="13" idx="0"/>
          </p:cNvCxnSpPr>
          <p:nvPr/>
        </p:nvCxnSpPr>
        <p:spPr>
          <a:xfrm flipV="1">
            <a:off x="5364280" y="3832028"/>
            <a:ext cx="0" cy="456435"/>
          </a:xfrm>
          <a:prstGeom prst="line">
            <a:avLst/>
          </a:prstGeom>
          <a:ln w="19050" cap="rnd">
            <a:solidFill>
              <a:srgbClr val="DE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ṡļïde"/>
          <p:cNvSpPr/>
          <p:nvPr/>
        </p:nvSpPr>
        <p:spPr>
          <a:xfrm>
            <a:off x="7839763" y="4288463"/>
            <a:ext cx="152398" cy="152398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FAFAFA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endParaRPr lang="zh-CN" altLang="en-US" sz="700" b="1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cxnSp>
        <p:nvCxnSpPr>
          <p:cNvPr id="16" name="直接连接符 15"/>
          <p:cNvCxnSpPr>
            <a:stCxn id="15" idx="0"/>
          </p:cNvCxnSpPr>
          <p:nvPr/>
        </p:nvCxnSpPr>
        <p:spPr>
          <a:xfrm flipV="1">
            <a:off x="7915962" y="3832028"/>
            <a:ext cx="0" cy="456435"/>
          </a:xfrm>
          <a:prstGeom prst="line">
            <a:avLst/>
          </a:prstGeom>
          <a:ln w="19050" cap="rnd">
            <a:solidFill>
              <a:srgbClr val="DE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sľíḑê"/>
          <p:cNvSpPr/>
          <p:nvPr/>
        </p:nvSpPr>
        <p:spPr>
          <a:xfrm>
            <a:off x="10391445" y="4288463"/>
            <a:ext cx="152398" cy="152398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FAFAFA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endParaRPr lang="zh-CN" altLang="en-US" sz="700" b="1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cxnSp>
        <p:nvCxnSpPr>
          <p:cNvPr id="19" name="直接连接符 18"/>
          <p:cNvCxnSpPr>
            <a:stCxn id="18" idx="0"/>
          </p:cNvCxnSpPr>
          <p:nvPr/>
        </p:nvCxnSpPr>
        <p:spPr>
          <a:xfrm flipV="1">
            <a:off x="10467644" y="3832028"/>
            <a:ext cx="0" cy="456435"/>
          </a:xfrm>
          <a:prstGeom prst="line">
            <a:avLst/>
          </a:prstGeom>
          <a:ln w="19050" cap="rnd">
            <a:solidFill>
              <a:srgbClr val="DE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1îḓé"/>
          <p:cNvSpPr/>
          <p:nvPr/>
        </p:nvSpPr>
        <p:spPr>
          <a:xfrm>
            <a:off x="6563922" y="4288463"/>
            <a:ext cx="152398" cy="152398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FAFAFA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endParaRPr lang="zh-CN" altLang="en-US" sz="700" b="1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cxnSp>
        <p:nvCxnSpPr>
          <p:cNvPr id="21" name="直接连接符 20"/>
          <p:cNvCxnSpPr>
            <a:stCxn id="20" idx="4"/>
          </p:cNvCxnSpPr>
          <p:nvPr/>
        </p:nvCxnSpPr>
        <p:spPr>
          <a:xfrm>
            <a:off x="6640121" y="4440861"/>
            <a:ext cx="0" cy="456435"/>
          </a:xfrm>
          <a:prstGeom prst="line">
            <a:avLst/>
          </a:prstGeom>
          <a:ln w="19050" cap="rnd">
            <a:solidFill>
              <a:srgbClr val="DE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íṣḷîḓe"/>
          <p:cNvSpPr/>
          <p:nvPr/>
        </p:nvSpPr>
        <p:spPr>
          <a:xfrm>
            <a:off x="9115604" y="4288463"/>
            <a:ext cx="152398" cy="152398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FAFAFA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endParaRPr lang="zh-CN" altLang="en-US" sz="700" b="1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cxnSp>
        <p:nvCxnSpPr>
          <p:cNvPr id="27" name="直接连接符 26"/>
          <p:cNvCxnSpPr>
            <a:stCxn id="24" idx="4"/>
          </p:cNvCxnSpPr>
          <p:nvPr/>
        </p:nvCxnSpPr>
        <p:spPr>
          <a:xfrm>
            <a:off x="9191803" y="4440861"/>
            <a:ext cx="0" cy="456435"/>
          </a:xfrm>
          <a:prstGeom prst="line">
            <a:avLst/>
          </a:prstGeom>
          <a:ln w="19050" cap="rnd">
            <a:solidFill>
              <a:srgbClr val="DE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4965892" y="3137599"/>
            <a:ext cx="796775" cy="796775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241733" y="4794949"/>
            <a:ext cx="796775" cy="796775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517574" y="3137599"/>
            <a:ext cx="796775" cy="796775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793413" y="4794949"/>
            <a:ext cx="796775" cy="796775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4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0069254" y="3137599"/>
            <a:ext cx="796775" cy="796775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45720" rIns="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5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71888" y="2587898"/>
            <a:ext cx="3830645" cy="3164085"/>
            <a:chOff x="978373" y="3331404"/>
            <a:chExt cx="3248240" cy="2445041"/>
          </a:xfrm>
        </p:grpSpPr>
        <p:pic>
          <p:nvPicPr>
            <p:cNvPr id="33" name="内容占位符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8299" y="3331404"/>
              <a:ext cx="1656050" cy="1515481"/>
            </a:xfrm>
            <a:prstGeom prst="ellipse">
              <a:avLst/>
            </a:prstGeom>
            <a:ln w="28575">
              <a:solidFill>
                <a:srgbClr val="DE0000"/>
              </a:solidFill>
            </a:ln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373" y="4259213"/>
              <a:ext cx="1656050" cy="1515480"/>
            </a:xfrm>
            <a:prstGeom prst="ellipse">
              <a:avLst/>
            </a:prstGeom>
            <a:ln w="28575">
              <a:solidFill>
                <a:srgbClr val="DE0000"/>
              </a:solidFill>
            </a:ln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63" y="4260965"/>
              <a:ext cx="1656050" cy="1515480"/>
            </a:xfrm>
            <a:prstGeom prst="ellipse">
              <a:avLst/>
            </a:prstGeom>
            <a:ln w="28575">
              <a:solidFill>
                <a:srgbClr val="DE0000"/>
              </a:solidFill>
            </a:ln>
          </p:spPr>
        </p:pic>
      </p:grpSp>
      <p:sp>
        <p:nvSpPr>
          <p:cNvPr id="36" name="文本框 35"/>
          <p:cNvSpPr txBox="1"/>
          <p:nvPr/>
        </p:nvSpPr>
        <p:spPr>
          <a:xfrm>
            <a:off x="4604157" y="2444351"/>
            <a:ext cx="1520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dirty="0">
                <a:latin typeface="微软雅黑" panose="020B0503020204020204" pitchFamily="18" charset="-122"/>
                <a:ea typeface="微软雅黑" panose="020B0503020204020204" pitchFamily="18" charset="-122"/>
              </a:rPr>
              <a:t>复习提问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879997" y="5778353"/>
            <a:ext cx="1520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dirty="0">
                <a:latin typeface="微软雅黑" panose="020B0503020204020204" pitchFamily="18" charset="-122"/>
                <a:ea typeface="微软雅黑" panose="020B0503020204020204" pitchFamily="18" charset="-122"/>
              </a:rPr>
              <a:t>导入新课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7136202" y="2447301"/>
            <a:ext cx="1520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dirty="0">
                <a:latin typeface="微软雅黑" panose="020B0503020204020204" pitchFamily="18" charset="-122"/>
                <a:ea typeface="微软雅黑" panose="020B0503020204020204" pitchFamily="18" charset="-122"/>
              </a:rPr>
              <a:t>引入案例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8431680" y="5782624"/>
            <a:ext cx="1520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zh-CN" sz="2400" dirty="0">
                <a:latin typeface="微软雅黑" panose="020B0503020204020204" pitchFamily="18" charset="-122"/>
                <a:ea typeface="微软雅黑" panose="020B0503020204020204" pitchFamily="18" charset="-122"/>
              </a:rPr>
              <a:t>分析讨论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9707521" y="2447302"/>
            <a:ext cx="1520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zh-CN" sz="2400" dirty="0">
                <a:latin typeface="微软雅黑" panose="020B0503020204020204" pitchFamily="18" charset="-122"/>
                <a:ea typeface="微软雅黑" panose="020B0503020204020204" pitchFamily="18" charset="-122"/>
              </a:rPr>
              <a:t>展开内容</a:t>
            </a:r>
          </a:p>
        </p:txBody>
      </p:sp>
      <p:pic>
        <p:nvPicPr>
          <p:cNvPr id="4" name="图片 3" descr="未标题-1"/>
          <p:cNvPicPr>
            <a:picLocks noChangeAspect="1"/>
          </p:cNvPicPr>
          <p:nvPr/>
        </p:nvPicPr>
        <p:blipFill rotWithShape="1">
          <a:blip r:embed="rId6"/>
          <a:srcRect r="1864"/>
          <a:stretch>
            <a:fillRect/>
          </a:stretch>
        </p:blipFill>
        <p:spPr>
          <a:xfrm>
            <a:off x="3572510" y="617220"/>
            <a:ext cx="5046980" cy="7550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91740" y="721679"/>
            <a:ext cx="2246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kern="500" spc="50" dirty="0">
                <a:solidFill>
                  <a:schemeClr val="bg1"/>
                </a:solidFill>
                <a:latin typeface="造字工房尚雅（非商用）常规体" charset="-122"/>
                <a:ea typeface="造字工房尚雅（非商用）常规体" charset="-122"/>
                <a:cs typeface="造字工房尚雅（非商用）常规体" charset="-122"/>
              </a:rPr>
              <a:t>案例实施一</a:t>
            </a:r>
            <a:endParaRPr kumimoji="1" sz="3200" kern="500" spc="50" dirty="0">
              <a:solidFill>
                <a:schemeClr val="bg1"/>
              </a:solidFill>
              <a:latin typeface="造字工房尚雅（非商用）常规体" charset="-122"/>
              <a:ea typeface="造字工房尚雅（非商用）常规体" charset="-122"/>
              <a:cs typeface="造字工房尚雅（非商用）常规体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ldLvl="0" animBg="1"/>
      <p:bldP spid="15" grpId="0" bldLvl="0" animBg="1"/>
      <p:bldP spid="18" grpId="0" bldLvl="0" animBg="1"/>
      <p:bldP spid="20" grpId="0" bldLvl="0" animBg="1"/>
      <p:bldP spid="24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6" grpId="0"/>
      <p:bldP spid="37" grpId="0"/>
      <p:bldP spid="38" grpId="0"/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365047" y="2996802"/>
            <a:ext cx="2608580" cy="3245649"/>
            <a:chOff x="8463280" y="2834640"/>
            <a:chExt cx="2406650" cy="2437343"/>
          </a:xfrm>
        </p:grpSpPr>
        <p:pic>
          <p:nvPicPr>
            <p:cNvPr id="43" name="图片 42" descr="微信图片_202012300852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463280" y="2834640"/>
              <a:ext cx="2406650" cy="12053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0">
              <a:noFill/>
            </a:ln>
            <a:effectLst>
              <a:reflection blurRad="12700" stA="21000" endPos="4000" dist="5000" dir="5400000" sy="-100000" algn="bl" rotWithShape="0"/>
            </a:effectLst>
          </p:spPr>
        </p:pic>
        <p:pic>
          <p:nvPicPr>
            <p:cNvPr id="44" name="图片 43" descr="微信图片_202012300852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463280" y="4194245"/>
              <a:ext cx="2406650" cy="10777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0">
              <a:noFill/>
            </a:ln>
            <a:effectLst>
              <a:reflection blurRad="12700" stA="21000" endPos="4000" dist="5000" dir="5400000" sy="-100000" algn="bl" rotWithShape="0"/>
            </a:effectLst>
          </p:spPr>
        </p:pic>
      </p:grpSp>
      <p:grpSp>
        <p:nvGrpSpPr>
          <p:cNvPr id="7" name="组合 6"/>
          <p:cNvGrpSpPr/>
          <p:nvPr/>
        </p:nvGrpSpPr>
        <p:grpSpPr>
          <a:xfrm>
            <a:off x="4237672" y="2992992"/>
            <a:ext cx="3716655" cy="3247554"/>
            <a:chOff x="4434205" y="2832735"/>
            <a:chExt cx="3716655" cy="2461896"/>
          </a:xfrm>
        </p:grpSpPr>
        <p:pic>
          <p:nvPicPr>
            <p:cNvPr id="46" name="图片 45" descr="微信图片_2020123008522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76882" y="2832735"/>
              <a:ext cx="1768481" cy="11910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0">
              <a:noFill/>
            </a:ln>
            <a:effectLst>
              <a:reflection blurRad="12700" stA="21000" endPos="4000" dist="5000" dir="5400000" sy="-100000" algn="bl" rotWithShape="0"/>
            </a:effectLst>
          </p:spPr>
        </p:pic>
        <p:pic>
          <p:nvPicPr>
            <p:cNvPr id="47" name="图片 46" descr="微信图片_2020123008522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367405" y="2832736"/>
              <a:ext cx="1782707" cy="11642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0">
              <a:noFill/>
            </a:ln>
            <a:effectLst>
              <a:reflection blurRad="12700" stA="21000" endPos="4000" dist="5000" dir="5400000" sy="-100000" algn="bl" rotWithShape="0"/>
            </a:effectLst>
          </p:spPr>
        </p:pic>
        <p:pic>
          <p:nvPicPr>
            <p:cNvPr id="48" name="图片 47" descr="微信图片_2020123008522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434205" y="4175181"/>
              <a:ext cx="1820143" cy="1119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0">
              <a:noFill/>
            </a:ln>
            <a:effectLst>
              <a:reflection blurRad="12700" stA="21000" endPos="4000" dist="5000" dir="5400000" sy="-100000" algn="bl" rotWithShape="0"/>
            </a:effectLst>
          </p:spPr>
        </p:pic>
        <p:pic>
          <p:nvPicPr>
            <p:cNvPr id="49" name="图片 48" descr="微信图片_2020123008522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367405" y="4175180"/>
              <a:ext cx="1783455" cy="11158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0">
              <a:noFill/>
            </a:ln>
            <a:effectLst>
              <a:reflection blurRad="12700" stA="21000" endPos="4000" dist="5000" dir="5400000" sy="-100000" algn="bl" rotWithShape="0"/>
            </a:effectLst>
          </p:spPr>
        </p:pic>
      </p:grpSp>
      <p:grpSp>
        <p:nvGrpSpPr>
          <p:cNvPr id="4" name="组合 3"/>
          <p:cNvGrpSpPr/>
          <p:nvPr/>
        </p:nvGrpSpPr>
        <p:grpSpPr>
          <a:xfrm>
            <a:off x="1218373" y="2994897"/>
            <a:ext cx="2608580" cy="3247554"/>
            <a:chOff x="1477010" y="2894965"/>
            <a:chExt cx="2608580" cy="2400300"/>
          </a:xfrm>
        </p:grpSpPr>
        <p:pic>
          <p:nvPicPr>
            <p:cNvPr id="51" name="图片 50" descr="微信图片_2020123008520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477010" y="4201530"/>
              <a:ext cx="2608580" cy="10937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0">
              <a:noFill/>
            </a:ln>
            <a:effectLst>
              <a:reflection blurRad="12700" stA="21000" endPos="4000" dist="5000" dir="5400000" sy="-100000" algn="bl" rotWithShape="0"/>
            </a:effectLst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0"/>
            <a:srcRect t="60" r="-313"/>
            <a:stretch>
              <a:fillRect/>
            </a:stretch>
          </p:blipFill>
          <p:spPr>
            <a:xfrm>
              <a:off x="1477010" y="2894965"/>
              <a:ext cx="2608580" cy="1126922"/>
            </a:xfrm>
            <a:prstGeom prst="rect">
              <a:avLst/>
            </a:prstGeom>
            <a:ln w="38100">
              <a:noFill/>
            </a:ln>
            <a:effectLst/>
          </p:spPr>
        </p:pic>
      </p:grpSp>
      <p:sp>
        <p:nvSpPr>
          <p:cNvPr id="8" name="矩形 7"/>
          <p:cNvSpPr/>
          <p:nvPr/>
        </p:nvSpPr>
        <p:spPr>
          <a:xfrm>
            <a:off x="1218373" y="2228676"/>
            <a:ext cx="2608580" cy="523168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教师讲授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365047" y="2232147"/>
            <a:ext cx="2608580" cy="523168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师生交流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280349" y="2232716"/>
            <a:ext cx="3673977" cy="523168"/>
          </a:xfrm>
          <a:prstGeom prst="rect">
            <a:avLst/>
          </a:prstGeom>
          <a:solidFill>
            <a:srgbClr val="20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pitchFamily="18" charset="-122"/>
                <a:ea typeface="微软雅黑" panose="020B0503020204020204" pitchFamily="18" charset="-122"/>
              </a:rPr>
              <a:t>生生讨论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pic>
        <p:nvPicPr>
          <p:cNvPr id="9" name="图片 8" descr="未标题-1"/>
          <p:cNvPicPr>
            <a:picLocks noChangeAspect="1"/>
          </p:cNvPicPr>
          <p:nvPr/>
        </p:nvPicPr>
        <p:blipFill rotWithShape="1">
          <a:blip r:embed="rId11"/>
          <a:srcRect r="1864"/>
          <a:stretch>
            <a:fillRect/>
          </a:stretch>
        </p:blipFill>
        <p:spPr>
          <a:xfrm>
            <a:off x="3572510" y="617220"/>
            <a:ext cx="5046980" cy="7550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91740" y="721679"/>
            <a:ext cx="2246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kern="500" spc="50" dirty="0">
                <a:solidFill>
                  <a:schemeClr val="bg1"/>
                </a:solidFill>
                <a:latin typeface="造字工房尚雅（非商用）常规体" charset="-122"/>
                <a:ea typeface="造字工房尚雅（非商用）常规体" charset="-122"/>
                <a:cs typeface="造字工房尚雅（非商用）常规体" charset="-122"/>
              </a:rPr>
              <a:t>案例实施一</a:t>
            </a:r>
            <a:endParaRPr kumimoji="1" sz="3200" kern="500" spc="50" dirty="0">
              <a:solidFill>
                <a:schemeClr val="bg1"/>
              </a:solidFill>
              <a:latin typeface="造字工房尚雅（非商用）常规体" charset="-122"/>
              <a:ea typeface="造字工房尚雅（非商用）常规体" charset="-122"/>
              <a:cs typeface="造字工房尚雅（非商用）常规体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18619" y="1640734"/>
            <a:ext cx="110487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课中</a:t>
            </a:r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                     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53" grpId="0" bldLvl="0" animBg="1"/>
      <p:bldP spid="54" grpId="0" bldLvl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2261235" y="1570674"/>
            <a:ext cx="7879080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课后：知识内化，完成线上常规作业、线下反思性作业以及线上讨论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312035" y="2210435"/>
            <a:ext cx="1915160" cy="4079875"/>
            <a:chOff x="2399" y="3691"/>
            <a:chExt cx="3872" cy="8246"/>
          </a:xfrm>
        </p:grpSpPr>
        <p:pic>
          <p:nvPicPr>
            <p:cNvPr id="21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9" y="3691"/>
              <a:ext cx="3873" cy="824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752" y="4878"/>
              <a:ext cx="3230" cy="5922"/>
            </a:xfrm>
            <a:prstGeom prst="rect">
              <a:avLst/>
            </a:prstGeom>
            <a:ln w="28575">
              <a:noFill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5136515" y="2197735"/>
            <a:ext cx="1910080" cy="4067810"/>
            <a:chOff x="7663" y="3691"/>
            <a:chExt cx="3872" cy="8246"/>
          </a:xfrm>
        </p:grpSpPr>
        <p:pic>
          <p:nvPicPr>
            <p:cNvPr id="20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3" y="3691"/>
              <a:ext cx="3873" cy="824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/>
            <a:srcRect t="6182" r="838" b="32278"/>
            <a:stretch>
              <a:fillRect/>
            </a:stretch>
          </p:blipFill>
          <p:spPr>
            <a:xfrm>
              <a:off x="7963" y="4902"/>
              <a:ext cx="3290" cy="5898"/>
            </a:xfrm>
            <a:prstGeom prst="rect">
              <a:avLst/>
            </a:prstGeom>
            <a:ln w="28575">
              <a:noFill/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8044815" y="2210435"/>
            <a:ext cx="1915160" cy="4079875"/>
            <a:chOff x="12928" y="3691"/>
            <a:chExt cx="3872" cy="8246"/>
          </a:xfrm>
        </p:grpSpPr>
        <p:pic>
          <p:nvPicPr>
            <p:cNvPr id="22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28" y="3691"/>
              <a:ext cx="3873" cy="8246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45" y="4878"/>
              <a:ext cx="3293" cy="5922"/>
            </a:xfrm>
            <a:prstGeom prst="rect">
              <a:avLst/>
            </a:prstGeom>
            <a:ln w="28575">
              <a:noFill/>
            </a:ln>
          </p:spPr>
        </p:pic>
      </p:grpSp>
      <p:pic>
        <p:nvPicPr>
          <p:cNvPr id="4" name="图片 3" descr="未标题-1"/>
          <p:cNvPicPr>
            <a:picLocks noChangeAspect="1"/>
          </p:cNvPicPr>
          <p:nvPr/>
        </p:nvPicPr>
        <p:blipFill rotWithShape="1">
          <a:blip r:embed="rId8"/>
          <a:srcRect r="1864"/>
          <a:stretch>
            <a:fillRect/>
          </a:stretch>
        </p:blipFill>
        <p:spPr>
          <a:xfrm>
            <a:off x="3572510" y="617220"/>
            <a:ext cx="5046980" cy="7550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91740" y="721679"/>
            <a:ext cx="2246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kern="500" spc="50" dirty="0">
                <a:solidFill>
                  <a:schemeClr val="bg1"/>
                </a:solidFill>
                <a:latin typeface="造字工房尚雅（非商用）常规体" charset="-122"/>
                <a:ea typeface="造字工房尚雅（非商用）常规体" charset="-122"/>
                <a:cs typeface="造字工房尚雅（非商用）常规体" charset="-122"/>
              </a:rPr>
              <a:t>案例实施一</a:t>
            </a:r>
            <a:endParaRPr kumimoji="1" sz="3200" kern="500" spc="50" dirty="0">
              <a:solidFill>
                <a:schemeClr val="bg1"/>
              </a:solidFill>
              <a:latin typeface="造字工房尚雅（非商用）常规体" charset="-122"/>
              <a:ea typeface="造字工房尚雅（非商用）常规体" charset="-122"/>
              <a:cs typeface="造字工房尚雅（非商用）常规体" charset="-122"/>
            </a:endParaRPr>
          </a:p>
        </p:txBody>
      </p:sp>
      <p:pic>
        <p:nvPicPr>
          <p:cNvPr id="10" name="图片 9" descr="小元素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6285" y="1621155"/>
            <a:ext cx="285750" cy="29908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648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22016" y="3072441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一 课程概述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648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22016" y="3072441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五 教学效果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314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83870" y="131445"/>
            <a:ext cx="458279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教学效果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854517" y="2548890"/>
            <a:ext cx="3953510" cy="216090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9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10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673032" y="3368040"/>
            <a:ext cx="2316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教学效果评价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342832" y="3821430"/>
            <a:ext cx="297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奖项、成果、实践成效等</a:t>
            </a:r>
          </a:p>
        </p:txBody>
      </p:sp>
      <p:sp>
        <p:nvSpPr>
          <p:cNvPr id="14" name="Freeform 34"/>
          <p:cNvSpPr>
            <a:spLocks noEditPoints="1"/>
          </p:cNvSpPr>
          <p:nvPr/>
        </p:nvSpPr>
        <p:spPr bwMode="auto">
          <a:xfrm>
            <a:off x="3664182" y="3025201"/>
            <a:ext cx="334257" cy="343054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59718" y="1443038"/>
            <a:ext cx="2812932" cy="3871354"/>
          </a:xfrm>
          <a:prstGeom prst="rect">
            <a:avLst/>
          </a:prstGeom>
          <a:noFill/>
          <a:ln w="4762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互联网</a:t>
            </a:r>
            <a:r>
              <a:rPr lang="en-US" altLang="zh-CN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+</a:t>
            </a: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奖项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学生社区服务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公益服务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媒体报道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实践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论文 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教材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样板辐射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学生评价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学校评价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专家评价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教学团队和学生获奖情况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。。。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01452" y="1803967"/>
            <a:ext cx="53231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1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、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1697" y="1821112"/>
            <a:ext cx="487680" cy="487680"/>
            <a:chOff x="762" y="3238"/>
            <a:chExt cx="768" cy="768"/>
          </a:xfrm>
        </p:grpSpPr>
        <p:sp>
          <p:nvSpPr>
            <p:cNvPr id="16" name="椭圆 15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半闭框 16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0" y="1314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83870" y="131445"/>
            <a:ext cx="458279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教学效果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01452" y="1803967"/>
            <a:ext cx="53231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2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、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1697" y="1821112"/>
            <a:ext cx="487680" cy="487680"/>
            <a:chOff x="762" y="3238"/>
            <a:chExt cx="768" cy="768"/>
          </a:xfrm>
        </p:grpSpPr>
        <p:sp>
          <p:nvSpPr>
            <p:cNvPr id="16" name="椭圆 15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半闭框 16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1314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3870" y="131445"/>
            <a:ext cx="458279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教学效果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01452" y="1803967"/>
            <a:ext cx="53231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3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、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1697" y="1821112"/>
            <a:ext cx="487680" cy="487680"/>
            <a:chOff x="762" y="3238"/>
            <a:chExt cx="768" cy="768"/>
          </a:xfrm>
        </p:grpSpPr>
        <p:sp>
          <p:nvSpPr>
            <p:cNvPr id="16" name="椭圆 15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半闭框 16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1314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3870" y="131445"/>
            <a:ext cx="458279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教学效果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64845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28628" y="2960573"/>
            <a:ext cx="545486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六  特色创新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5733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83870" y="145733"/>
            <a:ext cx="458279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特色创新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249613" y="2433246"/>
            <a:ext cx="3953510" cy="216090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9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9" name="椭圆 10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831870" y="3321173"/>
            <a:ext cx="283995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kern="0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课程特色与创新</a:t>
            </a:r>
          </a:p>
        </p:txBody>
      </p:sp>
      <p:sp>
        <p:nvSpPr>
          <p:cNvPr id="15" name="Freeform 26"/>
          <p:cNvSpPr>
            <a:spLocks noEditPoints="1"/>
          </p:cNvSpPr>
          <p:nvPr/>
        </p:nvSpPr>
        <p:spPr bwMode="auto">
          <a:xfrm>
            <a:off x="2946060" y="2868900"/>
            <a:ext cx="305788" cy="302082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81402" y="1488333"/>
            <a:ext cx="2138748" cy="3370734"/>
          </a:xfrm>
          <a:prstGeom prst="rect">
            <a:avLst/>
          </a:prstGeom>
          <a:noFill/>
          <a:ln w="4762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思政设计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教学方法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虚实结合</a:t>
            </a:r>
            <a:endParaRPr lang="en-US" altLang="zh-CN" sz="1800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实践基地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教学实施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教学评价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考核设计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理论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+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实践创新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四新</a:t>
            </a:r>
            <a:r>
              <a:rPr lang="zh-CN" altLang="en-US" sz="18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、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跨学科交叉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。。。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01452" y="1803967"/>
            <a:ext cx="53231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1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、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1697" y="1821112"/>
            <a:ext cx="487680" cy="487680"/>
            <a:chOff x="762" y="3238"/>
            <a:chExt cx="768" cy="768"/>
          </a:xfrm>
        </p:grpSpPr>
        <p:sp>
          <p:nvSpPr>
            <p:cNvPr id="16" name="椭圆 15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半闭框 16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145733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3870" y="145733"/>
            <a:ext cx="458279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特色创新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01452" y="1803967"/>
            <a:ext cx="53231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2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、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1697" y="1821112"/>
            <a:ext cx="487680" cy="487680"/>
            <a:chOff x="762" y="3238"/>
            <a:chExt cx="768" cy="768"/>
          </a:xfrm>
        </p:grpSpPr>
        <p:sp>
          <p:nvSpPr>
            <p:cNvPr id="16" name="椭圆 15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半闭框 16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145733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3870" y="145733"/>
            <a:ext cx="458279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特色创新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001452" y="1803967"/>
            <a:ext cx="5323148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3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、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1697" y="1821112"/>
            <a:ext cx="487680" cy="487680"/>
            <a:chOff x="762" y="3238"/>
            <a:chExt cx="768" cy="768"/>
          </a:xfrm>
        </p:grpSpPr>
        <p:sp>
          <p:nvSpPr>
            <p:cNvPr id="16" name="椭圆 15"/>
            <p:cNvSpPr/>
            <p:nvPr/>
          </p:nvSpPr>
          <p:spPr>
            <a:xfrm>
              <a:off x="762" y="3238"/>
              <a:ext cx="768" cy="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半闭框 16"/>
            <p:cNvSpPr/>
            <p:nvPr/>
          </p:nvSpPr>
          <p:spPr>
            <a:xfrm rot="8100000">
              <a:off x="883" y="3431"/>
              <a:ext cx="382" cy="382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145733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3870" y="145733"/>
            <a:ext cx="458279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微软雅黑" panose="020B0503020204020204" pitchFamily="18" charset="-122"/>
                <a:ea typeface="微软雅黑" panose="020B0503020204020204" pitchFamily="18" charset="-122"/>
              </a:rPr>
              <a:t>特色创新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36220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83870" y="236220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</a:rPr>
              <a:t>课程概述</a:t>
            </a:r>
          </a:p>
        </p:txBody>
      </p:sp>
      <p:sp>
        <p:nvSpPr>
          <p:cNvPr id="8" name="文本框 131"/>
          <p:cNvSpPr txBox="1"/>
          <p:nvPr/>
        </p:nvSpPr>
        <p:spPr>
          <a:xfrm>
            <a:off x="1798826" y="2352426"/>
            <a:ext cx="6706870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课程性质：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学时学分：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微软雅黑" panose="020B0503020204020204" pitchFamily="18" charset="-122"/>
              <a:sym typeface="+mn-ea"/>
            </a:endParaRPr>
          </a:p>
        </p:txBody>
      </p:sp>
      <p:sp>
        <p:nvSpPr>
          <p:cNvPr id="10" name="文本框 131"/>
          <p:cNvSpPr txBox="1"/>
          <p:nvPr/>
        </p:nvSpPr>
        <p:spPr>
          <a:xfrm>
            <a:off x="5702353" y="2383659"/>
            <a:ext cx="670687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开课学期：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  <p:sp>
        <p:nvSpPr>
          <p:cNvPr id="11" name="文本框 131"/>
          <p:cNvSpPr txBox="1"/>
          <p:nvPr/>
        </p:nvSpPr>
        <p:spPr>
          <a:xfrm>
            <a:off x="5665063" y="3137256"/>
            <a:ext cx="5429332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面向对象：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31"/>
          <p:cNvSpPr txBox="1"/>
          <p:nvPr/>
        </p:nvSpPr>
        <p:spPr>
          <a:xfrm>
            <a:off x="1036827" y="1991496"/>
            <a:ext cx="670687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教材：引用或自编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804145" y="4368283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图片素材佐证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36220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83870" y="236220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</a:rPr>
              <a:t>课程概述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31"/>
          <p:cNvSpPr txBox="1"/>
          <p:nvPr/>
        </p:nvSpPr>
        <p:spPr>
          <a:xfrm>
            <a:off x="2302597" y="2793766"/>
            <a:ext cx="6706870" cy="14976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defTabSz="914400" latinLnBrk="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en-US" altLang="zh-CN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1</a:t>
            </a: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、国家级一流专业、一级学科、省一流专业等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defTabSz="914400" latinLnBrk="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en-US" altLang="zh-CN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2</a:t>
            </a: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、国家级</a:t>
            </a:r>
            <a:r>
              <a:rPr lang="en-US" altLang="zh-CN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/</a:t>
            </a: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省级一流课程、国家级</a:t>
            </a:r>
            <a:r>
              <a:rPr lang="en-US" altLang="zh-CN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/</a:t>
            </a: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省级课程思政示范课等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defTabSz="914400" latinLnBrk="0">
              <a:lnSpc>
                <a:spcPct val="130000"/>
              </a:lnSpc>
              <a:buClrTx/>
              <a:buSzTx/>
              <a:buFontTx/>
              <a:buNone/>
              <a:defRPr/>
            </a:pP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defTabSz="914400" latinLnBrk="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--每条匹配的佐证图片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236220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3870" y="236220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</a:rPr>
              <a:t>课程概述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369557" y="2567957"/>
            <a:ext cx="4997458" cy="22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</a:rPr>
              <a:t>国家级教学名师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</a:rPr>
              <a:t>国家级教学成果奖一等奖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</a:rPr>
              <a:t>国家级精品课程资源共享课负责人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</a:rPr>
              <a:t>浙江省高等教学成果奖二等奖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</a:rPr>
              <a:t>计算机科学与技术国家级一流专业负责人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  <a:p>
            <a:pPr>
              <a:lnSpc>
                <a:spcPct val="130000"/>
              </a:lnSpc>
            </a:pPr>
            <a:endParaRPr lang="zh-CN" altLang="en-US" dirty="0">
              <a:latin typeface="微软雅黑" panose="020B0503020204020204" pitchFamily="18" charset="-122"/>
              <a:ea typeface="微软雅黑" panose="020B0503020204020204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69557" y="1382402"/>
            <a:ext cx="198002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课程负责人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36220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83870" y="236220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</a:rPr>
              <a:t>课程概述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741522" y="1737043"/>
            <a:ext cx="3996607" cy="9541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、实践基地：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、课程思政研究中心：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56507" y="390931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截图、视频素材佐证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36220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3870" y="236220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</a:rPr>
              <a:t>课程概述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95801" y="102965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课程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思政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  <a:sym typeface="+mn-ea"/>
              </a:rPr>
              <a:t>资源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微软雅黑" panose="020B0503020204020204" pitchFamily="18" charset="-122"/>
              <a:ea typeface="微软雅黑" panose="020B0503020204020204" pitchFamily="18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31459" y="1720155"/>
            <a:ext cx="3709670" cy="221785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defTabSz="914400" latinLnBrk="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如有线上</a:t>
            </a:r>
            <a:r>
              <a:rPr lang="en-US" altLang="zh-CN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MOOC</a:t>
            </a: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、虚拟仿真可写：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defTabSz="914400" latinLnBrk="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线上资源课程名：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defTabSz="914400" latinLnBrk="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en-US" altLang="zh-CN" dirty="0" err="1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开课学期</a:t>
            </a: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：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defTabSz="914400" latinLnBrk="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en-US" altLang="zh-CN" dirty="0" err="1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选课人数</a:t>
            </a: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：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defTabSz="914400" latinLnBrk="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课程影响力：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  <a:p>
            <a:pPr marL="0" marR="0" lvl="0" indent="0" defTabSz="914400" latinLnBrk="0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。。。</a:t>
            </a:r>
            <a:endParaRPr lang="en-US" altLang="zh-CN" dirty="0"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47070" y="4549258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18" charset="-122"/>
                <a:ea typeface="微软雅黑" panose="020B0503020204020204" pitchFamily="18" charset="-122"/>
                <a:sym typeface="+mn-ea"/>
              </a:rPr>
              <a:t>截图、视频素材佐证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18" charset="-122"/>
              <a:ea typeface="微软雅黑" panose="020B0503020204020204" pitchFamily="18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236220"/>
            <a:ext cx="205740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83870" y="236220"/>
            <a:ext cx="3451225" cy="617220"/>
          </a:xfrm>
          <a:prstGeom prst="rect">
            <a:avLst/>
          </a:prstGeom>
          <a:solidFill>
            <a:srgbClr val="C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18" charset="-122"/>
                <a:ea typeface="微软雅黑" panose="020B0503020204020204" pitchFamily="18" charset="-122"/>
                <a:cs typeface="+mn-cs"/>
              </a:rPr>
              <a:t>课程概述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1790,&quot;width&quot;:14850}"/>
</p:tagLst>
</file>

<file path=ppt/theme/theme1.xml><?xml version="1.0" encoding="utf-8"?>
<a:theme xmlns:a="http://schemas.openxmlformats.org/drawingml/2006/main" name="2_Office 主题">
  <a:themeElements>
    <a:clrScheme name="自定义 2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899A"/>
      </a:accent1>
      <a:accent2>
        <a:srgbClr val="E36C09"/>
      </a:accent2>
      <a:accent3>
        <a:srgbClr val="0A899A"/>
      </a:accent3>
      <a:accent4>
        <a:srgbClr val="E36C0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899A"/>
      </a:accent1>
      <a:accent2>
        <a:srgbClr val="E36C09"/>
      </a:accent2>
      <a:accent3>
        <a:srgbClr val="0A899A"/>
      </a:accent3>
      <a:accent4>
        <a:srgbClr val="E36C0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A899A"/>
    </a:accent1>
    <a:accent2>
      <a:srgbClr val="E36C09"/>
    </a:accent2>
    <a:accent3>
      <a:srgbClr val="0A899A"/>
    </a:accent3>
    <a:accent4>
      <a:srgbClr val="E36C09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719</Words>
  <Application>Microsoft Office PowerPoint</Application>
  <PresentationFormat>宽屏</PresentationFormat>
  <Paragraphs>232</Paragraphs>
  <Slides>39</Slides>
  <Notes>38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48" baseType="lpstr">
      <vt:lpstr>inpin heiti</vt:lpstr>
      <vt:lpstr>等线</vt:lpstr>
      <vt:lpstr>宋体</vt:lpstr>
      <vt:lpstr>微软雅黑</vt:lpstr>
      <vt:lpstr>造字工房尚雅（非商用）常规体</vt:lpstr>
      <vt:lpstr>Arial</vt:lpstr>
      <vt:lpstr>Calibri</vt:lpstr>
      <vt:lpstr>2_Office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topppt.cn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x'y'j</cp:lastModifiedBy>
  <cp:revision>1125</cp:revision>
  <cp:lastPrinted>2022-04-19T01:31:14Z</cp:lastPrinted>
  <dcterms:created xsi:type="dcterms:W3CDTF">2015-06-27T07:29:00Z</dcterms:created>
  <dcterms:modified xsi:type="dcterms:W3CDTF">2023-04-18T08:13:16Z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7CCC4DC8C8D14DC6A6185C089EDCFE70</vt:lpwstr>
  </property>
</Properties>
</file>