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82"/>
  </p:handoutMasterIdLst>
  <p:sldIdLst>
    <p:sldId id="2315" r:id="rId3"/>
    <p:sldId id="2316" r:id="rId5"/>
    <p:sldId id="2317" r:id="rId6"/>
    <p:sldId id="2045" r:id="rId7"/>
    <p:sldId id="1851" r:id="rId8"/>
    <p:sldId id="1848" r:id="rId9"/>
    <p:sldId id="2279" r:id="rId10"/>
    <p:sldId id="2207" r:id="rId11"/>
    <p:sldId id="1855" r:id="rId12"/>
    <p:sldId id="1854" r:id="rId13"/>
    <p:sldId id="1856" r:id="rId14"/>
    <p:sldId id="2158" r:id="rId15"/>
    <p:sldId id="2159" r:id="rId16"/>
    <p:sldId id="2280" r:id="rId17"/>
    <p:sldId id="2261" r:id="rId18"/>
    <p:sldId id="1858" r:id="rId19"/>
    <p:sldId id="1859" r:id="rId20"/>
    <p:sldId id="1885" r:id="rId21"/>
    <p:sldId id="2328" r:id="rId22"/>
    <p:sldId id="1860" r:id="rId23"/>
    <p:sldId id="1862" r:id="rId24"/>
    <p:sldId id="1863" r:id="rId25"/>
    <p:sldId id="2107" r:id="rId26"/>
    <p:sldId id="433" r:id="rId27"/>
    <p:sldId id="2327" r:id="rId28"/>
    <p:sldId id="1883" r:id="rId29"/>
    <p:sldId id="1882" r:id="rId30"/>
    <p:sldId id="1864" r:id="rId31"/>
    <p:sldId id="1954" r:id="rId32"/>
    <p:sldId id="1865" r:id="rId33"/>
    <p:sldId id="1888" r:id="rId34"/>
    <p:sldId id="2020" r:id="rId35"/>
    <p:sldId id="2282" r:id="rId36"/>
    <p:sldId id="2273" r:id="rId37"/>
    <p:sldId id="2274" r:id="rId38"/>
    <p:sldId id="2275" r:id="rId39"/>
    <p:sldId id="2281" r:id="rId40"/>
    <p:sldId id="2318" r:id="rId41"/>
    <p:sldId id="2259" r:id="rId42"/>
    <p:sldId id="1866" r:id="rId43"/>
    <p:sldId id="2043" r:id="rId44"/>
    <p:sldId id="1867" r:id="rId45"/>
    <p:sldId id="2321" r:id="rId46"/>
    <p:sldId id="1868" r:id="rId47"/>
    <p:sldId id="1869" r:id="rId48"/>
    <p:sldId id="1870" r:id="rId49"/>
    <p:sldId id="2208" r:id="rId50"/>
    <p:sldId id="1871" r:id="rId51"/>
    <p:sldId id="1872" r:id="rId52"/>
    <p:sldId id="2322" r:id="rId53"/>
    <p:sldId id="1907" r:id="rId54"/>
    <p:sldId id="2283" r:id="rId55"/>
    <p:sldId id="2284" r:id="rId56"/>
    <p:sldId id="2285" r:id="rId57"/>
    <p:sldId id="2286" r:id="rId58"/>
    <p:sldId id="2287" r:id="rId59"/>
    <p:sldId id="2289" r:id="rId60"/>
    <p:sldId id="2288" r:id="rId61"/>
    <p:sldId id="2293" r:id="rId62"/>
    <p:sldId id="2294" r:id="rId63"/>
    <p:sldId id="2295" r:id="rId64"/>
    <p:sldId id="2326" r:id="rId65"/>
    <p:sldId id="2297" r:id="rId66"/>
    <p:sldId id="2298" r:id="rId67"/>
    <p:sldId id="2299" r:id="rId68"/>
    <p:sldId id="2300" r:id="rId69"/>
    <p:sldId id="2302" r:id="rId70"/>
    <p:sldId id="2303" r:id="rId71"/>
    <p:sldId id="2304" r:id="rId72"/>
    <p:sldId id="2307" r:id="rId73"/>
    <p:sldId id="2310" r:id="rId74"/>
    <p:sldId id="2309" r:id="rId75"/>
    <p:sldId id="2311" r:id="rId76"/>
    <p:sldId id="2312" r:id="rId77"/>
    <p:sldId id="2314" r:id="rId78"/>
    <p:sldId id="1877" r:id="rId79"/>
    <p:sldId id="1878" r:id="rId80"/>
    <p:sldId id="2325" r:id="rId81"/>
  </p:sldIdLst>
  <p:sldSz cx="12192000" cy="6858000"/>
  <p:notesSz cx="6858000" cy="9144000"/>
  <p:custDataLst>
    <p:tags r:id="rId8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7260" userDrawn="1">
          <p15:clr>
            <a:srgbClr val="A4A3A4"/>
          </p15:clr>
        </p15:guide>
        <p15:guide id="4" orient="horz" pos="555" userDrawn="1">
          <p15:clr>
            <a:srgbClr val="A4A3A4"/>
          </p15:clr>
        </p15:guide>
        <p15:guide id="6" orient="horz" pos="393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8F6"/>
    <a:srgbClr val="3072D8"/>
    <a:srgbClr val="409DEF"/>
    <a:srgbClr val="013E8D"/>
    <a:srgbClr val="0070C0"/>
    <a:srgbClr val="4472C4"/>
    <a:srgbClr val="64C9E5"/>
    <a:srgbClr val="419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88" autoAdjust="0"/>
    <p:restoredTop sz="94660"/>
  </p:normalViewPr>
  <p:slideViewPr>
    <p:cSldViewPr snapToGrid="0" showGuides="1">
      <p:cViewPr varScale="1">
        <p:scale>
          <a:sx n="106" d="100"/>
          <a:sy n="106" d="100"/>
        </p:scale>
        <p:origin x="-78" y="-132"/>
      </p:cViewPr>
      <p:guideLst>
        <p:guide pos="7260"/>
        <p:guide orient="horz" pos="555"/>
        <p:guide orient="horz" pos="393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86" d="100"/>
          <a:sy n="86" d="100"/>
        </p:scale>
        <p:origin x="-3846" y="-78"/>
      </p:cViewPr>
      <p:guideLst>
        <p:guide orient="horz" pos="3029"/>
        <p:guide pos="2147"/>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6" Type="http://schemas.openxmlformats.org/officeDocument/2006/relationships/tags" Target="tags/tag38.xml"/><Relationship Id="rId85" Type="http://schemas.openxmlformats.org/officeDocument/2006/relationships/tableStyles" Target="tableStyles.xml"/><Relationship Id="rId84" Type="http://schemas.openxmlformats.org/officeDocument/2006/relationships/viewProps" Target="viewProps.xml"/><Relationship Id="rId83" Type="http://schemas.openxmlformats.org/officeDocument/2006/relationships/presProps" Target="presProps.xml"/><Relationship Id="rId82" Type="http://schemas.openxmlformats.org/officeDocument/2006/relationships/handoutMaster" Target="handoutMasters/handoutMaster1.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CE3094D-7290-4646-B6B8-DBCC6D6FF8D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1C09A80-C213-42F7-8D69-D7A3D12D6E88}"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57C2D-D0E1-4F09-AC68-7FBA805D721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D6E716-0991-4632-81CB-0D96C03B740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298DB34-D451-4B8D-A232-ED59D407FE1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298DB34-D451-4B8D-A232-ED59D407FE1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D6E716-0991-4632-81CB-0D96C03B740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298DB34-D451-4B8D-A232-ED59D407FE1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1636" y="333049"/>
            <a:ext cx="629614" cy="629614"/>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1271" y="513385"/>
            <a:ext cx="281329" cy="281329"/>
          </a:xfrm>
          <a:prstGeom prst="rect">
            <a:avLst/>
          </a:prstGeom>
        </p:spPr>
      </p:pic>
      <p:pic>
        <p:nvPicPr>
          <p:cNvPr id="12" name="图片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9421" y="513385"/>
            <a:ext cx="281329" cy="281329"/>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7571" y="513385"/>
            <a:ext cx="281329" cy="281329"/>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1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1271" y="513385"/>
            <a:ext cx="281329" cy="281329"/>
          </a:xfrm>
          <a:prstGeom prst="rect">
            <a:avLst/>
          </a:prstGeom>
        </p:spPr>
      </p:pic>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9421" y="513385"/>
            <a:ext cx="281329" cy="281329"/>
          </a:xfrm>
          <a:prstGeom prst="rect">
            <a:avLst/>
          </a:prstGeom>
        </p:spPr>
      </p:pic>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571" y="513385"/>
            <a:ext cx="281329" cy="281329"/>
          </a:xfrm>
          <a:prstGeom prst="rect">
            <a:avLst/>
          </a:prstGeom>
        </p:spPr>
      </p:pic>
      <p:sp>
        <p:nvSpPr>
          <p:cNvPr id="14" name="文本框 13"/>
          <p:cNvSpPr txBox="1"/>
          <p:nvPr userDrawn="1"/>
        </p:nvSpPr>
        <p:spPr>
          <a:xfrm>
            <a:off x="1268071" y="402242"/>
            <a:ext cx="2466441" cy="52322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9600" b="1" i="0" u="none" strike="noStrike" cap="none" spc="0" normalizeH="0" baseline="0">
                <a:ln>
                  <a:noFill/>
                </a:ln>
                <a:gradFill>
                  <a:gsLst>
                    <a:gs pos="18000">
                      <a:srgbClr val="409DEF"/>
                    </a:gs>
                    <a:gs pos="100000">
                      <a:srgbClr val="64C9E5">
                        <a:shade val="100000"/>
                        <a:satMod val="115000"/>
                      </a:srgbClr>
                    </a:gs>
                  </a:gsLst>
                  <a:lin ang="16200000" scaled="1"/>
                </a:gradFill>
                <a:effectLst/>
                <a:uLnTx/>
                <a:uFillTx/>
                <a:latin typeface="+mn-ea"/>
                <a:cs typeface="+mn-ea"/>
              </a:defRPr>
            </a:lvl1pPr>
          </a:lstStyle>
          <a:p>
            <a:pPr algn="dist"/>
            <a:r>
              <a:rPr lang="zh-CN" altLang="en-US" sz="2800" dirty="0">
                <a:sym typeface="+mn-lt"/>
              </a:rPr>
              <a:t>报销标准管理</a:t>
            </a:r>
            <a:endParaRPr lang="zh-CN" altLang="en-US" sz="2800" dirty="0">
              <a:sym typeface="+mn-lt"/>
            </a:endParaRPr>
          </a:p>
        </p:txBody>
      </p:sp>
      <p:grpSp>
        <p:nvGrpSpPr>
          <p:cNvPr id="15" name="组合 14"/>
          <p:cNvGrpSpPr/>
          <p:nvPr userDrawn="1"/>
        </p:nvGrpSpPr>
        <p:grpSpPr>
          <a:xfrm>
            <a:off x="481636" y="333049"/>
            <a:ext cx="629614" cy="629614"/>
            <a:chOff x="660400" y="228600"/>
            <a:chExt cx="901700" cy="901700"/>
          </a:xfrm>
        </p:grpSpPr>
        <p:pic>
          <p:nvPicPr>
            <p:cNvPr id="16" name="图片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400" y="228600"/>
              <a:ext cx="901700" cy="901700"/>
            </a:xfrm>
            <a:prstGeom prst="rect">
              <a:avLst/>
            </a:prstGeom>
          </p:spPr>
        </p:pic>
        <p:sp>
          <p:nvSpPr>
            <p:cNvPr id="17" name="文本框 16"/>
            <p:cNvSpPr txBox="1"/>
            <p:nvPr userDrawn="1"/>
          </p:nvSpPr>
          <p:spPr>
            <a:xfrm>
              <a:off x="734582" y="327695"/>
              <a:ext cx="790010" cy="749328"/>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9600" b="1" i="0" u="none" strike="noStrike" cap="none" spc="0" normalizeH="0" baseline="0">
                  <a:ln>
                    <a:noFill/>
                  </a:ln>
                  <a:gradFill>
                    <a:gsLst>
                      <a:gs pos="18000">
                        <a:srgbClr val="409DEF"/>
                      </a:gs>
                      <a:gs pos="100000">
                        <a:srgbClr val="64C9E5">
                          <a:shade val="100000"/>
                          <a:satMod val="115000"/>
                        </a:srgbClr>
                      </a:gs>
                    </a:gsLst>
                    <a:lin ang="16200000" scaled="1"/>
                  </a:gradFill>
                  <a:effectLst/>
                  <a:uLnTx/>
                  <a:uFillTx/>
                  <a:latin typeface="+mn-ea"/>
                  <a:cs typeface="+mn-ea"/>
                </a:defRPr>
              </a:lvl1pPr>
            </a:lstStyle>
            <a:p>
              <a:pPr algn="ctr"/>
              <a:r>
                <a:rPr lang="en-US" altLang="zh-CN" sz="2800" b="1" dirty="0">
                  <a:solidFill>
                    <a:schemeClr val="bg1"/>
                  </a:solidFill>
                  <a:sym typeface="+mn-lt"/>
                </a:rPr>
                <a:t>02</a:t>
              </a:r>
              <a:endParaRPr lang="zh-CN" altLang="en-US" sz="2800" b="1" dirty="0">
                <a:solidFill>
                  <a:schemeClr val="bg1"/>
                </a:solidFill>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2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1271" y="513385"/>
            <a:ext cx="281329" cy="281329"/>
          </a:xfrm>
          <a:prstGeom prst="rect">
            <a:avLst/>
          </a:prstGeom>
        </p:spPr>
      </p:pic>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9421" y="513385"/>
            <a:ext cx="281329" cy="281329"/>
          </a:xfrm>
          <a:prstGeom prst="rect">
            <a:avLst/>
          </a:prstGeom>
        </p:spPr>
      </p:pic>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571" y="513385"/>
            <a:ext cx="281329" cy="281329"/>
          </a:xfrm>
          <a:prstGeom prst="rect">
            <a:avLst/>
          </a:prstGeom>
        </p:spPr>
      </p:pic>
      <p:sp>
        <p:nvSpPr>
          <p:cNvPr id="14" name="文本框 13"/>
          <p:cNvSpPr txBox="1"/>
          <p:nvPr userDrawn="1"/>
        </p:nvSpPr>
        <p:spPr>
          <a:xfrm>
            <a:off x="1268071" y="402242"/>
            <a:ext cx="1791323" cy="52322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9600" b="1" i="0" u="none" strike="noStrike" cap="none" spc="0" normalizeH="0" baseline="0">
                <a:ln>
                  <a:noFill/>
                </a:ln>
                <a:gradFill>
                  <a:gsLst>
                    <a:gs pos="18000">
                      <a:srgbClr val="409DEF"/>
                    </a:gs>
                    <a:gs pos="100000">
                      <a:srgbClr val="64C9E5">
                        <a:shade val="100000"/>
                        <a:satMod val="115000"/>
                      </a:srgbClr>
                    </a:gs>
                  </a:gsLst>
                  <a:lin ang="16200000" scaled="1"/>
                </a:gradFill>
                <a:effectLst/>
                <a:uLnTx/>
                <a:uFillTx/>
                <a:latin typeface="+mn-ea"/>
                <a:cs typeface="+mn-ea"/>
              </a:defRPr>
            </a:lvl1pPr>
          </a:lstStyle>
          <a:p>
            <a:pPr algn="dist"/>
            <a:r>
              <a:rPr lang="zh-CN" altLang="en-US" sz="2800" dirty="0">
                <a:sym typeface="+mn-lt"/>
              </a:rPr>
              <a:t>城市分类</a:t>
            </a:r>
            <a:endParaRPr lang="zh-CN" altLang="en-US" sz="2800" dirty="0">
              <a:sym typeface="+mn-lt"/>
            </a:endParaRPr>
          </a:p>
        </p:txBody>
      </p:sp>
      <p:grpSp>
        <p:nvGrpSpPr>
          <p:cNvPr id="15" name="组合 14"/>
          <p:cNvGrpSpPr/>
          <p:nvPr userDrawn="1"/>
        </p:nvGrpSpPr>
        <p:grpSpPr>
          <a:xfrm>
            <a:off x="481636" y="333049"/>
            <a:ext cx="629614" cy="629614"/>
            <a:chOff x="660400" y="228600"/>
            <a:chExt cx="901700" cy="901700"/>
          </a:xfrm>
        </p:grpSpPr>
        <p:pic>
          <p:nvPicPr>
            <p:cNvPr id="16" name="图片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400" y="228600"/>
              <a:ext cx="901700" cy="901700"/>
            </a:xfrm>
            <a:prstGeom prst="rect">
              <a:avLst/>
            </a:prstGeom>
          </p:spPr>
        </p:pic>
        <p:sp>
          <p:nvSpPr>
            <p:cNvPr id="17" name="文本框 16"/>
            <p:cNvSpPr txBox="1"/>
            <p:nvPr userDrawn="1"/>
          </p:nvSpPr>
          <p:spPr>
            <a:xfrm>
              <a:off x="734582" y="327695"/>
              <a:ext cx="790010" cy="749328"/>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9600" b="1" i="0" u="none" strike="noStrike" cap="none" spc="0" normalizeH="0" baseline="0">
                  <a:ln>
                    <a:noFill/>
                  </a:ln>
                  <a:gradFill>
                    <a:gsLst>
                      <a:gs pos="18000">
                        <a:srgbClr val="409DEF"/>
                      </a:gs>
                      <a:gs pos="100000">
                        <a:srgbClr val="64C9E5">
                          <a:shade val="100000"/>
                          <a:satMod val="115000"/>
                        </a:srgbClr>
                      </a:gs>
                    </a:gsLst>
                    <a:lin ang="16200000" scaled="1"/>
                  </a:gradFill>
                  <a:effectLst/>
                  <a:uLnTx/>
                  <a:uFillTx/>
                  <a:latin typeface="+mn-ea"/>
                  <a:cs typeface="+mn-ea"/>
                </a:defRPr>
              </a:lvl1pPr>
            </a:lstStyle>
            <a:p>
              <a:pPr algn="ctr"/>
              <a:r>
                <a:rPr lang="en-US" altLang="zh-CN" sz="2800" b="1" dirty="0">
                  <a:solidFill>
                    <a:schemeClr val="bg1"/>
                  </a:solidFill>
                  <a:sym typeface="+mn-lt"/>
                </a:rPr>
                <a:t>03</a:t>
              </a:r>
              <a:endParaRPr lang="zh-CN" altLang="en-US" sz="2800" b="1" dirty="0">
                <a:solidFill>
                  <a:schemeClr val="bg1"/>
                </a:solidFill>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3_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1271" y="513385"/>
            <a:ext cx="281329" cy="281329"/>
          </a:xfrm>
          <a:prstGeom prst="rect">
            <a:avLst/>
          </a:prstGeom>
        </p:spPr>
      </p:pic>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9421" y="513385"/>
            <a:ext cx="281329" cy="281329"/>
          </a:xfrm>
          <a:prstGeom prst="rect">
            <a:avLst/>
          </a:prstGeom>
        </p:spPr>
      </p:pic>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571" y="513385"/>
            <a:ext cx="281329" cy="281329"/>
          </a:xfrm>
          <a:prstGeom prst="rect">
            <a:avLst/>
          </a:prstGeom>
        </p:spPr>
      </p:pic>
      <p:sp>
        <p:nvSpPr>
          <p:cNvPr id="14" name="文本框 13"/>
          <p:cNvSpPr txBox="1"/>
          <p:nvPr userDrawn="1"/>
        </p:nvSpPr>
        <p:spPr>
          <a:xfrm>
            <a:off x="1268071" y="402242"/>
            <a:ext cx="2432258" cy="52322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9600" b="1" i="0" u="none" strike="noStrike" cap="none" spc="0" normalizeH="0" baseline="0">
                <a:ln>
                  <a:noFill/>
                </a:ln>
                <a:gradFill>
                  <a:gsLst>
                    <a:gs pos="18000">
                      <a:srgbClr val="409DEF"/>
                    </a:gs>
                    <a:gs pos="100000">
                      <a:srgbClr val="64C9E5">
                        <a:shade val="100000"/>
                        <a:satMod val="115000"/>
                      </a:srgbClr>
                    </a:gs>
                  </a:gsLst>
                  <a:lin ang="16200000" scaled="1"/>
                </a:gradFill>
                <a:effectLst/>
                <a:uLnTx/>
                <a:uFillTx/>
                <a:latin typeface="+mn-ea"/>
                <a:cs typeface="+mn-ea"/>
              </a:defRPr>
            </a:lvl1pPr>
          </a:lstStyle>
          <a:p>
            <a:pPr algn="dist"/>
            <a:r>
              <a:rPr lang="zh-CN" altLang="en-US" sz="2800" dirty="0">
                <a:sym typeface="+mn-lt"/>
              </a:rPr>
              <a:t>交通工具标准</a:t>
            </a:r>
            <a:endParaRPr lang="zh-CN" altLang="en-US" sz="2800" dirty="0">
              <a:sym typeface="+mn-lt"/>
            </a:endParaRPr>
          </a:p>
        </p:txBody>
      </p:sp>
      <p:grpSp>
        <p:nvGrpSpPr>
          <p:cNvPr id="15" name="组合 14"/>
          <p:cNvGrpSpPr/>
          <p:nvPr userDrawn="1"/>
        </p:nvGrpSpPr>
        <p:grpSpPr>
          <a:xfrm>
            <a:off x="481636" y="333049"/>
            <a:ext cx="629614" cy="629614"/>
            <a:chOff x="660400" y="228600"/>
            <a:chExt cx="901700" cy="901700"/>
          </a:xfrm>
        </p:grpSpPr>
        <p:pic>
          <p:nvPicPr>
            <p:cNvPr id="16" name="图片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0400" y="228600"/>
              <a:ext cx="901700" cy="901700"/>
            </a:xfrm>
            <a:prstGeom prst="rect">
              <a:avLst/>
            </a:prstGeom>
          </p:spPr>
        </p:pic>
        <p:sp>
          <p:nvSpPr>
            <p:cNvPr id="17" name="文本框 16"/>
            <p:cNvSpPr txBox="1"/>
            <p:nvPr userDrawn="1"/>
          </p:nvSpPr>
          <p:spPr>
            <a:xfrm>
              <a:off x="734582" y="327695"/>
              <a:ext cx="790010" cy="749328"/>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9600" b="1" i="0" u="none" strike="noStrike" cap="none" spc="0" normalizeH="0" baseline="0">
                  <a:ln>
                    <a:noFill/>
                  </a:ln>
                  <a:gradFill>
                    <a:gsLst>
                      <a:gs pos="18000">
                        <a:srgbClr val="409DEF"/>
                      </a:gs>
                      <a:gs pos="100000">
                        <a:srgbClr val="64C9E5">
                          <a:shade val="100000"/>
                          <a:satMod val="115000"/>
                        </a:srgbClr>
                      </a:gs>
                    </a:gsLst>
                    <a:lin ang="16200000" scaled="1"/>
                  </a:gradFill>
                  <a:effectLst/>
                  <a:uLnTx/>
                  <a:uFillTx/>
                  <a:latin typeface="+mn-ea"/>
                  <a:cs typeface="+mn-ea"/>
                </a:defRPr>
              </a:lvl1pPr>
            </a:lstStyle>
            <a:p>
              <a:pPr algn="ctr"/>
              <a:r>
                <a:rPr lang="en-US" altLang="zh-CN" sz="2800" b="1" dirty="0">
                  <a:solidFill>
                    <a:schemeClr val="bg1"/>
                  </a:solidFill>
                  <a:sym typeface="+mn-lt"/>
                </a:rPr>
                <a:t>04</a:t>
              </a:r>
              <a:endParaRPr lang="zh-CN" altLang="en-US" sz="2800" b="1" dirty="0">
                <a:solidFill>
                  <a:schemeClr val="bg1"/>
                </a:solidFill>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1D53819-3682-485D-8A5D-83E8D1E2B19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F744446-8A61-4913-A8DF-731BE11D1B1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21D53819-3682-485D-8A5D-83E8D1E2B19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F744446-8A61-4913-A8DF-731BE11D1B1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21D53819-3682-485D-8A5D-83E8D1E2B19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F744446-8A61-4913-A8DF-731BE11D1B1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1D53819-3682-485D-8A5D-83E8D1E2B19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F744446-8A61-4913-A8DF-731BE11D1B1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1D53819-3682-485D-8A5D-83E8D1E2B19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F744446-8A61-4913-A8DF-731BE11D1B1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1D53819-3682-485D-8A5D-83E8D1E2B19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F744446-8A61-4913-A8DF-731BE11D1B1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1D53819-3682-485D-8A5D-83E8D1E2B19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F744446-8A61-4913-A8DF-731BE11D1B1D}"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1D53819-3682-485D-8A5D-83E8D1E2B19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F744446-8A61-4913-A8DF-731BE11D1B1D}"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showMasterSp="0">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1D53819-3682-485D-8A5D-83E8D1E2B19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F744446-8A61-4913-A8DF-731BE11D1B1D}"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节标题">
    <p:spTree>
      <p:nvGrpSpPr>
        <p:cNvPr id="1" name=""/>
        <p:cNvGrpSpPr/>
        <p:nvPr/>
      </p:nvGrpSpPr>
      <p:grpSpPr>
        <a:xfrm>
          <a:off x="0" y="0"/>
          <a:ext cx="0" cy="0"/>
          <a:chOff x="0" y="0"/>
          <a:chExt cx="0" cy="0"/>
        </a:xfrm>
      </p:grpSpPr>
      <p:grpSp>
        <p:nvGrpSpPr>
          <p:cNvPr id="7" name="组合 6"/>
          <p:cNvGrpSpPr/>
          <p:nvPr userDrawn="1"/>
        </p:nvGrpSpPr>
        <p:grpSpPr>
          <a:xfrm>
            <a:off x="3298824" y="217035"/>
            <a:ext cx="5581651" cy="754743"/>
            <a:chOff x="1219199" y="345849"/>
            <a:chExt cx="9753602" cy="754743"/>
          </a:xfrm>
        </p:grpSpPr>
        <p:sp>
          <p:nvSpPr>
            <p:cNvPr id="8" name="箭头: 五边形 7"/>
            <p:cNvSpPr/>
            <p:nvPr/>
          </p:nvSpPr>
          <p:spPr>
            <a:xfrm>
              <a:off x="6096001" y="345849"/>
              <a:ext cx="4876800" cy="754743"/>
            </a:xfrm>
            <a:prstGeom prst="homePlate">
              <a:avLst>
                <a:gd name="adj" fmla="val 48861"/>
              </a:avLst>
            </a:prstGeom>
            <a:solidFill>
              <a:schemeClr val="accent1"/>
            </a:solidFill>
            <a:ln>
              <a:noFill/>
            </a:ln>
            <a:effectLst>
              <a:outerShdw blurRad="50800" dist="88900" algn="l" rotWithShape="0">
                <a:schemeClr val="accent1">
                  <a:alpha val="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箭头: 五边形 8"/>
            <p:cNvSpPr/>
            <p:nvPr/>
          </p:nvSpPr>
          <p:spPr>
            <a:xfrm flipH="1">
              <a:off x="1219199" y="345849"/>
              <a:ext cx="4876800" cy="754743"/>
            </a:xfrm>
            <a:prstGeom prst="homePlate">
              <a:avLst>
                <a:gd name="adj" fmla="val 48861"/>
              </a:avLst>
            </a:prstGeom>
            <a:solidFill>
              <a:schemeClr val="accent1"/>
            </a:solidFill>
            <a:ln>
              <a:noFill/>
            </a:ln>
            <a:effectLst>
              <a:outerShdw blurRad="50800" dist="88900" algn="l" rotWithShape="0">
                <a:schemeClr val="accent1">
                  <a:alpha val="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flipH="1">
              <a:off x="1657057" y="354693"/>
              <a:ext cx="8916279" cy="737054"/>
            </a:xfrm>
            <a:custGeom>
              <a:avLst/>
              <a:gdLst>
                <a:gd name="connsiteX0" fmla="*/ 4648200 w 9296400"/>
                <a:gd name="connsiteY0" fmla="*/ 0 h 769257"/>
                <a:gd name="connsiteX1" fmla="*/ 377371 w 9296400"/>
                <a:gd name="connsiteY1" fmla="*/ 0 h 769257"/>
                <a:gd name="connsiteX2" fmla="*/ 0 w 9296400"/>
                <a:gd name="connsiteY2" fmla="*/ 377372 h 769257"/>
                <a:gd name="connsiteX3" fmla="*/ 377371 w 9296400"/>
                <a:gd name="connsiteY3" fmla="*/ 754743 h 769257"/>
                <a:gd name="connsiteX4" fmla="*/ 4648200 w 9296400"/>
                <a:gd name="connsiteY4" fmla="*/ 754743 h 769257"/>
                <a:gd name="connsiteX5" fmla="*/ 4648200 w 9296400"/>
                <a:gd name="connsiteY5" fmla="*/ 769257 h 769257"/>
                <a:gd name="connsiteX6" fmla="*/ 8919029 w 9296400"/>
                <a:gd name="connsiteY6" fmla="*/ 769257 h 769257"/>
                <a:gd name="connsiteX7" fmla="*/ 9296400 w 9296400"/>
                <a:gd name="connsiteY7" fmla="*/ 391886 h 769257"/>
                <a:gd name="connsiteX8" fmla="*/ 8919029 w 9296400"/>
                <a:gd name="connsiteY8" fmla="*/ 14514 h 769257"/>
                <a:gd name="connsiteX9" fmla="*/ 4648200 w 9296400"/>
                <a:gd name="connsiteY9" fmla="*/ 14514 h 769257"/>
                <a:gd name="connsiteX0-1" fmla="*/ 4648200 w 9296400"/>
                <a:gd name="connsiteY0-2" fmla="*/ 14514 h 769257"/>
                <a:gd name="connsiteX1-3" fmla="*/ 377371 w 9296400"/>
                <a:gd name="connsiteY1-4" fmla="*/ 0 h 769257"/>
                <a:gd name="connsiteX2-5" fmla="*/ 0 w 9296400"/>
                <a:gd name="connsiteY2-6" fmla="*/ 377372 h 769257"/>
                <a:gd name="connsiteX3-7" fmla="*/ 377371 w 9296400"/>
                <a:gd name="connsiteY3-8" fmla="*/ 754743 h 769257"/>
                <a:gd name="connsiteX4-9" fmla="*/ 4648200 w 9296400"/>
                <a:gd name="connsiteY4-10" fmla="*/ 754743 h 769257"/>
                <a:gd name="connsiteX5-11" fmla="*/ 4648200 w 9296400"/>
                <a:gd name="connsiteY5-12" fmla="*/ 769257 h 769257"/>
                <a:gd name="connsiteX6-13" fmla="*/ 8919029 w 9296400"/>
                <a:gd name="connsiteY6-14" fmla="*/ 769257 h 769257"/>
                <a:gd name="connsiteX7-15" fmla="*/ 9296400 w 9296400"/>
                <a:gd name="connsiteY7-16" fmla="*/ 391886 h 769257"/>
                <a:gd name="connsiteX8-17" fmla="*/ 8919029 w 9296400"/>
                <a:gd name="connsiteY8-18" fmla="*/ 14514 h 769257"/>
                <a:gd name="connsiteX9-19" fmla="*/ 4648200 w 9296400"/>
                <a:gd name="connsiteY9-20" fmla="*/ 14514 h 769257"/>
                <a:gd name="connsiteX0-21" fmla="*/ 4648200 w 9296400"/>
                <a:gd name="connsiteY0-22" fmla="*/ 14514 h 769257"/>
                <a:gd name="connsiteX1-23" fmla="*/ 377371 w 9296400"/>
                <a:gd name="connsiteY1-24" fmla="*/ 0 h 769257"/>
                <a:gd name="connsiteX2-25" fmla="*/ 0 w 9296400"/>
                <a:gd name="connsiteY2-26" fmla="*/ 377372 h 769257"/>
                <a:gd name="connsiteX3-27" fmla="*/ 377371 w 9296400"/>
                <a:gd name="connsiteY3-28" fmla="*/ 754743 h 769257"/>
                <a:gd name="connsiteX4-29" fmla="*/ 4648200 w 9296400"/>
                <a:gd name="connsiteY4-30" fmla="*/ 769257 h 769257"/>
                <a:gd name="connsiteX5-31" fmla="*/ 8919029 w 9296400"/>
                <a:gd name="connsiteY5-32" fmla="*/ 769257 h 769257"/>
                <a:gd name="connsiteX6-33" fmla="*/ 9296400 w 9296400"/>
                <a:gd name="connsiteY6-34" fmla="*/ 391886 h 769257"/>
                <a:gd name="connsiteX7-35" fmla="*/ 8919029 w 9296400"/>
                <a:gd name="connsiteY7-36" fmla="*/ 14514 h 769257"/>
                <a:gd name="connsiteX8-37" fmla="*/ 4648200 w 9296400"/>
                <a:gd name="connsiteY8-38" fmla="*/ 14514 h 769257"/>
                <a:gd name="connsiteX0-39" fmla="*/ 8919029 w 9296400"/>
                <a:gd name="connsiteY0-40" fmla="*/ 14514 h 769257"/>
                <a:gd name="connsiteX1-41" fmla="*/ 377371 w 9296400"/>
                <a:gd name="connsiteY1-42" fmla="*/ 0 h 769257"/>
                <a:gd name="connsiteX2-43" fmla="*/ 0 w 9296400"/>
                <a:gd name="connsiteY2-44" fmla="*/ 377372 h 769257"/>
                <a:gd name="connsiteX3-45" fmla="*/ 377371 w 9296400"/>
                <a:gd name="connsiteY3-46" fmla="*/ 754743 h 769257"/>
                <a:gd name="connsiteX4-47" fmla="*/ 4648200 w 9296400"/>
                <a:gd name="connsiteY4-48" fmla="*/ 769257 h 769257"/>
                <a:gd name="connsiteX5-49" fmla="*/ 8919029 w 9296400"/>
                <a:gd name="connsiteY5-50" fmla="*/ 769257 h 769257"/>
                <a:gd name="connsiteX6-51" fmla="*/ 9296400 w 9296400"/>
                <a:gd name="connsiteY6-52" fmla="*/ 391886 h 769257"/>
                <a:gd name="connsiteX7-53" fmla="*/ 8919029 w 9296400"/>
                <a:gd name="connsiteY7-54" fmla="*/ 14514 h 7692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296400" h="769257">
                  <a:moveTo>
                    <a:pt x="8919029" y="14514"/>
                  </a:moveTo>
                  <a:lnTo>
                    <a:pt x="377371" y="0"/>
                  </a:lnTo>
                  <a:lnTo>
                    <a:pt x="0" y="377372"/>
                  </a:lnTo>
                  <a:lnTo>
                    <a:pt x="377371" y="754743"/>
                  </a:lnTo>
                  <a:lnTo>
                    <a:pt x="4648200" y="769257"/>
                  </a:lnTo>
                  <a:lnTo>
                    <a:pt x="8919029" y="769257"/>
                  </a:lnTo>
                  <a:lnTo>
                    <a:pt x="9296400" y="391886"/>
                  </a:lnTo>
                  <a:lnTo>
                    <a:pt x="8919029" y="14514"/>
                  </a:ln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dirty="0">
                  <a:solidFill>
                    <a:schemeClr val="accent1"/>
                  </a:solidFill>
                </a:rPr>
                <a:t>添加您的标题</a:t>
              </a:r>
              <a:endParaRPr lang="zh-CN" altLang="en-US" sz="2800" dirty="0">
                <a:solidFill>
                  <a:schemeClr val="accent1"/>
                </a:solidFil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D53819-3682-485D-8A5D-83E8D1E2B19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44446-8A61-4913-A8DF-731BE11D1B1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8" Type="http://schemas.openxmlformats.org/officeDocument/2006/relationships/notesSlide" Target="../notesSlides/notesSlide2.xml"/><Relationship Id="rId27" Type="http://schemas.openxmlformats.org/officeDocument/2006/relationships/slideLayout" Target="../slideLayouts/slideLayout1.xml"/><Relationship Id="rId26" Type="http://schemas.openxmlformats.org/officeDocument/2006/relationships/tags" Target="../tags/tag25.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6.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jpeg"/><Relationship Id="rId1" Type="http://schemas.openxmlformats.org/officeDocument/2006/relationships/image" Target="../media/image4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5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image" Target="../media/image53.png"/></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56.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9.png"/><Relationship Id="rId1" Type="http://schemas.openxmlformats.org/officeDocument/2006/relationships/image" Target="../media/image56.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0.png"/><Relationship Id="rId1" Type="http://schemas.openxmlformats.org/officeDocument/2006/relationships/image" Target="../media/image56.png"/></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image" Target="../media/image56.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3.png"/><Relationship Id="rId1" Type="http://schemas.openxmlformats.org/officeDocument/2006/relationships/image" Target="../media/image56.png"/></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56.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6.png"/><Relationship Id="rId1" Type="http://schemas.openxmlformats.org/officeDocument/2006/relationships/image" Target="../media/image56.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7.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8.jpe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9.png"/><Relationship Id="rId1" Type="http://schemas.openxmlformats.org/officeDocument/2006/relationships/tags" Target="../tags/tag34.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0.png"/><Relationship Id="rId1" Type="http://schemas.openxmlformats.org/officeDocument/2006/relationships/tags" Target="../tags/tag35.xml"/></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tags" Target="../tags/tag36.xml"/></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tags" Target="../tags/tag3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5.emf"/></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6.emf"/></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7.emf"/></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8.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9.pn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0.pn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1.pn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slides/_rels/slide78.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gradFill>
            <a:gsLst>
              <a:gs pos="90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17607"/>
          <a:stretch>
            <a:fillRect/>
          </a:stretch>
        </p:blipFill>
        <p:spPr>
          <a:xfrm>
            <a:off x="0" y="-1"/>
            <a:ext cx="12192000" cy="5297715"/>
          </a:xfrm>
          <a:prstGeom prst="rect">
            <a:avLst/>
          </a:prstGeom>
        </p:spPr>
      </p:pic>
      <p:sp>
        <p:nvSpPr>
          <p:cNvPr id="14" name="矩形: 圆角 13"/>
          <p:cNvSpPr/>
          <p:nvPr/>
        </p:nvSpPr>
        <p:spPr>
          <a:xfrm>
            <a:off x="0" y="3773714"/>
            <a:ext cx="12192000" cy="3084284"/>
          </a:xfrm>
          <a:prstGeom prst="roundRect">
            <a:avLst>
              <a:gd name="adj" fmla="val 27412"/>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a:off x="2598057" y="1766031"/>
            <a:ext cx="10327774" cy="4112963"/>
          </a:xfrm>
          <a:custGeom>
            <a:avLst/>
            <a:gdLst>
              <a:gd name="connsiteX0" fmla="*/ 0 w 9492852"/>
              <a:gd name="connsiteY0" fmla="*/ 0 h 3817257"/>
              <a:gd name="connsiteX1" fmla="*/ 9492851 w 9492852"/>
              <a:gd name="connsiteY1" fmla="*/ 0 h 3817257"/>
              <a:gd name="connsiteX2" fmla="*/ 9492851 w 9492852"/>
              <a:gd name="connsiteY2" fmla="*/ 2209692 h 3817257"/>
              <a:gd name="connsiteX3" fmla="*/ 9492852 w 9492852"/>
              <a:gd name="connsiteY3" fmla="*/ 2209702 h 3817257"/>
              <a:gd name="connsiteX4" fmla="*/ 9492852 w 9492852"/>
              <a:gd name="connsiteY4" fmla="*/ 3006200 h 3817257"/>
              <a:gd name="connsiteX5" fmla="*/ 8681795 w 9492852"/>
              <a:gd name="connsiteY5" fmla="*/ 3817257 h 3817257"/>
              <a:gd name="connsiteX6" fmla="*/ 811058 w 9492852"/>
              <a:gd name="connsiteY6" fmla="*/ 3817257 h 3817257"/>
              <a:gd name="connsiteX7" fmla="*/ 1 w 9492852"/>
              <a:gd name="connsiteY7" fmla="*/ 3006200 h 3817257"/>
              <a:gd name="connsiteX8" fmla="*/ 1 w 9492852"/>
              <a:gd name="connsiteY8" fmla="*/ 2989796 h 3817257"/>
              <a:gd name="connsiteX9" fmla="*/ 0 w 9492852"/>
              <a:gd name="connsiteY9" fmla="*/ 2989796 h 381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92852" h="3817257">
                <a:moveTo>
                  <a:pt x="0" y="0"/>
                </a:moveTo>
                <a:lnTo>
                  <a:pt x="9492851" y="0"/>
                </a:lnTo>
                <a:lnTo>
                  <a:pt x="9492851" y="2209692"/>
                </a:lnTo>
                <a:lnTo>
                  <a:pt x="9492852" y="2209702"/>
                </a:lnTo>
                <a:lnTo>
                  <a:pt x="9492852" y="3006200"/>
                </a:lnTo>
                <a:cubicBezTo>
                  <a:pt x="9492852" y="3454134"/>
                  <a:pt x="9129729" y="3817257"/>
                  <a:pt x="8681795" y="3817257"/>
                </a:cubicBezTo>
                <a:lnTo>
                  <a:pt x="811058" y="3817257"/>
                </a:lnTo>
                <a:cubicBezTo>
                  <a:pt x="363124" y="3817257"/>
                  <a:pt x="1" y="3454134"/>
                  <a:pt x="1" y="3006200"/>
                </a:cubicBezTo>
                <a:lnTo>
                  <a:pt x="1" y="2989796"/>
                </a:lnTo>
                <a:lnTo>
                  <a:pt x="0" y="2989796"/>
                </a:lnTo>
                <a:close/>
              </a:path>
            </a:pathLst>
          </a:custGeom>
          <a:solidFill>
            <a:schemeClr val="bg1"/>
          </a:solidFill>
          <a:ln w="76200">
            <a:solidFill>
              <a:srgbClr val="41CCF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矩形: 圆角 14"/>
          <p:cNvSpPr/>
          <p:nvPr/>
        </p:nvSpPr>
        <p:spPr>
          <a:xfrm flipV="1">
            <a:off x="-904875" y="-1930548"/>
            <a:ext cx="5114018" cy="2953657"/>
          </a:xfrm>
          <a:prstGeom prst="roundRect">
            <a:avLst>
              <a:gd name="adj" fmla="val 31177"/>
            </a:avLst>
          </a:prstGeom>
          <a:gradFill>
            <a:gsLst>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2"/>
          <p:cNvSpPr txBox="1"/>
          <p:nvPr/>
        </p:nvSpPr>
        <p:spPr>
          <a:xfrm>
            <a:off x="3104652" y="2804866"/>
            <a:ext cx="8636487" cy="132207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914400">
              <a:defRPr/>
            </a:pPr>
            <a:r>
              <a:rPr lang="zh-CN" altLang="en-US" sz="8000" b="1" dirty="0">
                <a:gradFill>
                  <a:gsLst>
                    <a:gs pos="55000">
                      <a:srgbClr val="339EF4"/>
                    </a:gs>
                    <a:gs pos="0">
                      <a:srgbClr val="246FEE"/>
                    </a:gs>
                    <a:gs pos="100000">
                      <a:srgbClr val="41CCFA"/>
                    </a:gs>
                  </a:gsLst>
                  <a:lin ang="5400000" scaled="1"/>
                </a:gra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rPr>
              <a:t>财务报销注意事项</a:t>
            </a:r>
            <a:endParaRPr lang="zh-CN" altLang="en-US" sz="8000" b="1" dirty="0">
              <a:gradFill>
                <a:gsLst>
                  <a:gs pos="55000">
                    <a:srgbClr val="339EF4"/>
                  </a:gs>
                  <a:gs pos="0">
                    <a:srgbClr val="246FEE"/>
                  </a:gs>
                  <a:gs pos="100000">
                    <a:srgbClr val="41CCFA"/>
                  </a:gs>
                </a:gsLst>
                <a:lin ang="5400000" scaled="1"/>
              </a:gra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endParaRPr>
          </a:p>
        </p:txBody>
      </p:sp>
      <p:sp>
        <p:nvSpPr>
          <p:cNvPr id="22" name="文本框 21"/>
          <p:cNvSpPr txBox="1"/>
          <p:nvPr/>
        </p:nvSpPr>
        <p:spPr>
          <a:xfrm flipH="1">
            <a:off x="7990205" y="4320540"/>
            <a:ext cx="3577590" cy="460375"/>
          </a:xfrm>
          <a:prstGeom prst="rect">
            <a:avLst/>
          </a:prstGeom>
          <a:noFill/>
        </p:spPr>
        <p:txBody>
          <a:bodyPr wrap="square" rtlCol="0">
            <a:spAutoFit/>
          </a:bodyPr>
          <a:lstStyle/>
          <a:p>
            <a:pPr algn="dist"/>
            <a:r>
              <a:rPr lang="zh-CN" sz="2400" b="1" dirty="0">
                <a:solidFill>
                  <a:schemeClr val="tx1">
                    <a:lumMod val="85000"/>
                    <a:lumOff val="15000"/>
                  </a:schemeClr>
                </a:solidFill>
                <a:latin typeface="微软雅黑" panose="020B0503020204020204" pitchFamily="34" charset="-122"/>
                <a:ea typeface="微软雅黑" panose="020B0503020204020204" pitchFamily="34" charset="-122"/>
                <a:cs typeface="汉仪旗黑-75S" panose="00020600040101010101" charset="-122"/>
                <a:sym typeface="思源黑体" panose="020B0500000000000000" pitchFamily="34" charset="-122"/>
              </a:rPr>
              <a:t>计划财务处会计核算科</a:t>
            </a:r>
            <a:endParaRPr lang="zh-CN" sz="2400" b="1" dirty="0">
              <a:solidFill>
                <a:schemeClr val="tx1">
                  <a:lumMod val="85000"/>
                  <a:lumOff val="15000"/>
                </a:schemeClr>
              </a:solidFill>
              <a:latin typeface="微软雅黑" panose="020B0503020204020204" pitchFamily="34" charset="-122"/>
              <a:ea typeface="微软雅黑" panose="020B0503020204020204" pitchFamily="34" charset="-122"/>
              <a:cs typeface="汉仪旗黑-75S" panose="00020600040101010101" charset="-122"/>
              <a:sym typeface="思源黑体" panose="020B0500000000000000" pitchFamily="34" charset="-122"/>
            </a:endParaRPr>
          </a:p>
        </p:txBody>
      </p:sp>
      <p:sp>
        <p:nvSpPr>
          <p:cNvPr id="24" name="文本框 14"/>
          <p:cNvSpPr txBox="1"/>
          <p:nvPr/>
        </p:nvSpPr>
        <p:spPr>
          <a:xfrm>
            <a:off x="8471977" y="5176021"/>
            <a:ext cx="2906871" cy="337185"/>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汉仪旗黑-60简" panose="00020600040101010101" charset="-122"/>
                <a:sym typeface="思源黑体" panose="020B0500000000000000" pitchFamily="34" charset="-122"/>
              </a:rPr>
              <a:t>     </a:t>
            </a:r>
            <a:r>
              <a:rPr lang="en-US" sz="1600">
                <a:solidFill>
                  <a:schemeClr val="tx1">
                    <a:lumMod val="85000"/>
                    <a:lumOff val="15000"/>
                  </a:schemeClr>
                </a:solidFill>
                <a:latin typeface="微软雅黑" panose="020B0503020204020204" pitchFamily="34" charset="-122"/>
                <a:ea typeface="微软雅黑" panose="020B0503020204020204" pitchFamily="34" charset="-122"/>
                <a:cs typeface="汉仪旗黑-60简" panose="00020600040101010101" charset="-122"/>
                <a:sym typeface="思源黑体" panose="020B0500000000000000" pitchFamily="34" charset="-122"/>
              </a:rPr>
              <a:t>2026</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汉仪旗黑-60简" panose="00020600040101010101" charset="-122"/>
                <a:sym typeface="思源黑体" panose="020B0500000000000000" pitchFamily="34" charset="-122"/>
              </a:rPr>
              <a:t>年</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cs typeface="汉仪旗黑-60简" panose="00020600040101010101" charset="-122"/>
                <a:sym typeface="思源黑体" panose="020B0500000000000000" pitchFamily="34" charset="-122"/>
              </a:rPr>
              <a:t>5</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汉仪旗黑-60简" panose="00020600040101010101" charset="-122"/>
                <a:sym typeface="思源黑体" panose="020B0500000000000000" pitchFamily="34" charset="-122"/>
              </a:rPr>
              <a:t>月</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cs typeface="汉仪旗黑-60简" panose="00020600040101010101" charset="-122"/>
                <a:sym typeface="思源黑体" panose="020B0500000000000000" pitchFamily="34" charset="-122"/>
              </a:rPr>
              <a:t>20</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汉仪旗黑-60简" panose="00020600040101010101" charset="-122"/>
                <a:sym typeface="思源黑体" panose="020B0500000000000000" pitchFamily="34" charset="-122"/>
              </a:rPr>
              <a:t>日</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汉仪旗黑-60简" panose="00020600040101010101" charset="-122"/>
              <a:sym typeface="思源黑体" panose="020B0500000000000000" pitchFamily="34" charset="-122"/>
            </a:endParaRPr>
          </a:p>
        </p:txBody>
      </p:sp>
      <p:sp>
        <p:nvSpPr>
          <p:cNvPr id="26" name="文本框 25"/>
          <p:cNvSpPr txBox="1"/>
          <p:nvPr/>
        </p:nvSpPr>
        <p:spPr>
          <a:xfrm>
            <a:off x="3165213" y="2238848"/>
            <a:ext cx="8575926" cy="368300"/>
          </a:xfrm>
          <a:prstGeom prst="rect">
            <a:avLst/>
          </a:prstGeom>
          <a:noFill/>
        </p:spPr>
        <p:txBody>
          <a:bodyPr wrap="square">
            <a:spAutoFit/>
          </a:bodyPr>
          <a:lstStyle/>
          <a:p>
            <a:pPr algn="dist"/>
            <a:r>
              <a:rPr lang="en-US" altLang="zh-CN" b="1">
                <a:gradFill>
                  <a:gsLst>
                    <a:gs pos="56000">
                      <a:srgbClr val="339EF4"/>
                    </a:gs>
                    <a:gs pos="0">
                      <a:srgbClr val="246FEE"/>
                    </a:gs>
                    <a:gs pos="100000">
                      <a:srgbClr val="41CCFA"/>
                    </a:gs>
                  </a:gsLst>
                  <a:lin ang="5400000" scaled="1"/>
                </a:gradFill>
                <a:latin typeface="微软雅黑" panose="020B0503020204020204" pitchFamily="34" charset="-122"/>
                <a:ea typeface="微软雅黑" panose="020B0503020204020204" pitchFamily="34" charset="-122"/>
              </a:rPr>
              <a:t> </a:t>
            </a:r>
            <a:r>
              <a:rPr lang="en-US" altLang="zh-CN" b="1">
                <a:gradFill>
                  <a:gsLst>
                    <a:gs pos="56000">
                      <a:srgbClr val="339EF4"/>
                    </a:gs>
                    <a:gs pos="0">
                      <a:srgbClr val="246FEE"/>
                    </a:gs>
                    <a:gs pos="100000">
                      <a:srgbClr val="41CCFA"/>
                    </a:gs>
                  </a:gsLst>
                  <a:lin ang="5400000" scaled="1"/>
                </a:gradFill>
                <a:latin typeface="微软雅黑" panose="020B0503020204020204" pitchFamily="34" charset="-122"/>
                <a:ea typeface="微软雅黑" panose="020B0503020204020204" pitchFamily="34" charset="-122"/>
                <a:sym typeface="+mn-ea"/>
              </a:rPr>
              <a:t>NOTES ON</a:t>
            </a:r>
            <a:r>
              <a:rPr lang="zh-CN" altLang="en-US" b="1">
                <a:gradFill>
                  <a:gsLst>
                    <a:gs pos="56000">
                      <a:srgbClr val="339EF4"/>
                    </a:gs>
                    <a:gs pos="0">
                      <a:srgbClr val="246FEE"/>
                    </a:gs>
                    <a:gs pos="100000">
                      <a:srgbClr val="41CCFA"/>
                    </a:gs>
                  </a:gsLst>
                  <a:lin ang="5400000" scaled="1"/>
                </a:gradFill>
                <a:latin typeface="微软雅黑" panose="020B0503020204020204" pitchFamily="34" charset="-122"/>
                <a:ea typeface="微软雅黑" panose="020B0503020204020204" pitchFamily="34" charset="-122"/>
                <a:sym typeface="+mn-ea"/>
              </a:rPr>
              <a:t> </a:t>
            </a:r>
            <a:r>
              <a:rPr lang="zh-CN" altLang="en-US" b="1">
                <a:gradFill>
                  <a:gsLst>
                    <a:gs pos="56000">
                      <a:srgbClr val="339EF4"/>
                    </a:gs>
                    <a:gs pos="0">
                      <a:srgbClr val="246FEE"/>
                    </a:gs>
                    <a:gs pos="100000">
                      <a:srgbClr val="41CCFA"/>
                    </a:gs>
                  </a:gsLst>
                  <a:lin ang="5400000" scaled="1"/>
                </a:gradFill>
                <a:latin typeface="微软雅黑" panose="020B0503020204020204" pitchFamily="34" charset="-122"/>
                <a:ea typeface="微软雅黑" panose="020B0503020204020204" pitchFamily="34" charset="-122"/>
              </a:rPr>
              <a:t>FINANCIAL REIMBURSEMENT </a:t>
            </a:r>
            <a:endParaRPr lang="zh-CN" altLang="en-US" b="1">
              <a:gradFill>
                <a:gsLst>
                  <a:gs pos="56000">
                    <a:srgbClr val="339EF4"/>
                  </a:gs>
                  <a:gs pos="0">
                    <a:srgbClr val="246FEE"/>
                  </a:gs>
                  <a:gs pos="100000">
                    <a:srgbClr val="41CCFA"/>
                  </a:gs>
                </a:gsLst>
                <a:lin ang="5400000" scaled="1"/>
              </a:gradFill>
              <a:latin typeface="微软雅黑" panose="020B0503020204020204" pitchFamily="34" charset="-122"/>
              <a:ea typeface="微软雅黑" panose="020B0503020204020204" pitchFamily="34" charset="-122"/>
            </a:endParaRPr>
          </a:p>
        </p:txBody>
      </p:sp>
      <p:sp>
        <p:nvSpPr>
          <p:cNvPr id="3" name="矩形 2"/>
          <p:cNvSpPr/>
          <p:nvPr/>
        </p:nvSpPr>
        <p:spPr>
          <a:xfrm>
            <a:off x="224155" y="4780915"/>
            <a:ext cx="2212340" cy="1198880"/>
          </a:xfrm>
          <a:prstGeom prst="rect">
            <a:avLst/>
          </a:prstGeom>
          <a:noFill/>
          <a:ln>
            <a:noFill/>
          </a:ln>
        </p:spPr>
        <p:txBody>
          <a:bodyPr wrap="none" rtlCol="0" anchor="t">
            <a:spAutoFit/>
          </a:bodyPr>
          <a:p>
            <a:pPr algn="ctr"/>
            <a:r>
              <a:rPr lang="en-US" altLang="zh-CN" sz="7200" b="1">
                <a:ln w="15875">
                  <a:solidFill>
                    <a:schemeClr val="accent1"/>
                  </a:solidFill>
                </a:ln>
                <a:solidFill>
                  <a:schemeClr val="bg1"/>
                </a:solidFill>
                <a:effectLst/>
              </a:rPr>
              <a:t>2026</a:t>
            </a:r>
            <a:endParaRPr lang="en-US" altLang="zh-CN" sz="7200" b="1">
              <a:ln w="15875">
                <a:solidFill>
                  <a:schemeClr val="accent1"/>
                </a:solidFill>
              </a:ln>
              <a:solidFill>
                <a:schemeClr val="bg1"/>
              </a:solidFill>
              <a:effectLst/>
            </a:endParaRPr>
          </a:p>
        </p:txBody>
      </p:sp>
      <p:pic>
        <p:nvPicPr>
          <p:cNvPr id="5" name="图片 4" descr="sitename"/>
          <p:cNvPicPr>
            <a:picLocks noChangeAspect="1"/>
          </p:cNvPicPr>
          <p:nvPr/>
        </p:nvPicPr>
        <p:blipFill>
          <a:blip r:embed="rId2"/>
          <a:stretch>
            <a:fillRect/>
          </a:stretch>
        </p:blipFill>
        <p:spPr>
          <a:xfrm>
            <a:off x="90170" y="468630"/>
            <a:ext cx="3693795" cy="556260"/>
          </a:xfrm>
          <a:prstGeom prst="rect">
            <a:avLst/>
          </a:prstGeom>
        </p:spPr>
      </p:pic>
      <p:pic>
        <p:nvPicPr>
          <p:cNvPr id="2" name="图片 1" descr="微信图片_20260414123412_53_786"/>
          <p:cNvPicPr>
            <a:picLocks noChangeAspect="1"/>
          </p:cNvPicPr>
          <p:nvPr/>
        </p:nvPicPr>
        <p:blipFill>
          <a:blip r:embed="rId3"/>
          <a:stretch>
            <a:fillRect/>
          </a:stretch>
        </p:blipFill>
        <p:spPr>
          <a:xfrm>
            <a:off x="844550" y="215265"/>
            <a:ext cx="1970405" cy="4121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bldLst>
      <p:bldP spid="14" grpId="0" animBg="1"/>
      <p:bldP spid="13" grpId="0" animBg="1"/>
      <p:bldP spid="15" grpId="0" animBg="1"/>
      <p:bldP spid="17" grpId="0"/>
      <p:bldP spid="22" grpId="0"/>
      <p:bldP spid="24"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1944914" y="0"/>
            <a:ext cx="7707085" cy="6858000"/>
          </a:xfrm>
          <a:prstGeom prst="parallelogram">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flipH="1">
            <a:off x="76313" y="0"/>
            <a:ext cx="6788942" cy="6858000"/>
          </a:xfrm>
          <a:prstGeom prst="parallelogram">
            <a:avLst>
              <a:gd name="adj" fmla="val 71537"/>
            </a:avLst>
          </a:prstGeom>
          <a:solidFill>
            <a:schemeClr val="tx1">
              <a:lumMod val="95000"/>
              <a:lumOff val="5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841830" y="-979714"/>
            <a:ext cx="3425372" cy="9412514"/>
            <a:chOff x="-841830" y="-979714"/>
            <a:chExt cx="3425372" cy="9412514"/>
          </a:xfrm>
        </p:grpSpPr>
        <p:sp>
          <p:nvSpPr>
            <p:cNvPr id="4" name="等腰三角形 3"/>
            <p:cNvSpPr/>
            <p:nvPr/>
          </p:nvSpPr>
          <p:spPr>
            <a:xfrm rot="5400000">
              <a:off x="-3835401" y="2013857"/>
              <a:ext cx="9412514" cy="3425372"/>
            </a:xfrm>
            <a:prstGeom prst="triangle">
              <a:avLst>
                <a:gd name="adj" fmla="val 52159"/>
              </a:avLst>
            </a:prstGeom>
            <a:gradFill flip="none" rotWithShape="1">
              <a:gsLst>
                <a:gs pos="90000">
                  <a:srgbClr val="339EF4"/>
                </a:gs>
                <a:gs pos="0">
                  <a:srgbClr val="246FEE"/>
                </a:gs>
                <a:gs pos="100000">
                  <a:srgbClr val="41CCFA"/>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72255" y="3283855"/>
              <a:ext cx="1810544" cy="1383665"/>
            </a:xfrm>
            <a:prstGeom prst="rect">
              <a:avLst/>
            </a:prstGeom>
            <a:noFill/>
          </p:spPr>
          <p:txBody>
            <a:bodyPr wrap="square">
              <a:spAutoFit/>
            </a:bodyPr>
            <a:lstStyle/>
            <a:p>
              <a:pPr>
                <a:lnSpc>
                  <a:spcPct val="200000"/>
                </a:lnSpc>
              </a:pPr>
              <a:r>
                <a:rPr lang="en-US" altLang="zh-CN" sz="1050" b="1" spc="300">
                  <a:solidFill>
                    <a:schemeClr val="bg1"/>
                  </a:solidFill>
                  <a:latin typeface="微软雅黑" panose="020B0503020204020204" pitchFamily="34" charset="-122"/>
                  <a:ea typeface="微软雅黑" panose="020B0503020204020204" pitchFamily="34" charset="-122"/>
                </a:rPr>
                <a:t>NOTES</a:t>
              </a:r>
              <a:endParaRPr lang="zh-CN" altLang="en-US" sz="1050" b="1" spc="30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1050" b="1" spc="300">
                  <a:solidFill>
                    <a:schemeClr val="bg1"/>
                  </a:solidFill>
                  <a:latin typeface="微软雅黑" panose="020B0503020204020204" pitchFamily="34" charset="-122"/>
                  <a:ea typeface="微软雅黑" panose="020B0503020204020204" pitchFamily="34" charset="-122"/>
                </a:rPr>
                <a:t>ON</a:t>
              </a:r>
              <a:endParaRPr lang="zh-CN" altLang="en-US" sz="1050" b="1" spc="30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050" b="1" spc="300">
                  <a:solidFill>
                    <a:schemeClr val="bg1"/>
                  </a:solidFill>
                  <a:latin typeface="微软雅黑" panose="020B0503020204020204" pitchFamily="34" charset="-122"/>
                  <a:ea typeface="微软雅黑" panose="020B0503020204020204" pitchFamily="34" charset="-122"/>
                </a:rPr>
                <a:t>FINANCIAL REIMBURSEMEN</a:t>
              </a:r>
              <a:endParaRPr lang="zh-CN" altLang="en-US" sz="1050" b="1" spc="30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675246" y="2811362"/>
              <a:ext cx="391219" cy="343655"/>
              <a:chOff x="356798" y="2384426"/>
              <a:chExt cx="391219" cy="343655"/>
            </a:xfrm>
            <a:solidFill>
              <a:schemeClr val="bg1"/>
            </a:solidFill>
          </p:grpSpPr>
          <p:sp>
            <p:nvSpPr>
              <p:cNvPr id="29" name="任意多边形: 形状 28"/>
              <p:cNvSpPr/>
              <p:nvPr/>
            </p:nvSpPr>
            <p:spPr>
              <a:xfrm>
                <a:off x="356798" y="2384426"/>
                <a:ext cx="175365" cy="343655"/>
              </a:xfrm>
              <a:custGeom>
                <a:avLst/>
                <a:gdLst/>
                <a:ahLst/>
                <a:cxnLst/>
                <a:rect l="l" t="t" r="r" b="b"/>
                <a:pathLst>
                  <a:path w="175365" h="343655">
                    <a:moveTo>
                      <a:pt x="2846" y="0"/>
                    </a:moveTo>
                    <a:lnTo>
                      <a:pt x="172237" y="0"/>
                    </a:lnTo>
                    <a:cubicBezTo>
                      <a:pt x="183592" y="129019"/>
                      <a:pt x="164040" y="243570"/>
                      <a:pt x="113580" y="343655"/>
                    </a:cubicBezTo>
                    <a:lnTo>
                      <a:pt x="0" y="343655"/>
                    </a:lnTo>
                    <a:cubicBezTo>
                      <a:pt x="36478" y="278622"/>
                      <a:pt x="59826" y="219054"/>
                      <a:pt x="70042" y="164951"/>
                    </a:cubicBezTo>
                    <a:lnTo>
                      <a:pt x="2846" y="164951"/>
                    </a:lnTo>
                    <a:lnTo>
                      <a:pt x="284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任意多边形: 形状 27"/>
              <p:cNvSpPr/>
              <p:nvPr/>
            </p:nvSpPr>
            <p:spPr>
              <a:xfrm>
                <a:off x="574098" y="2385860"/>
                <a:ext cx="173919" cy="342221"/>
              </a:xfrm>
              <a:custGeom>
                <a:avLst/>
                <a:gdLst/>
                <a:ahLst/>
                <a:cxnLst/>
                <a:rect l="l" t="t" r="r" b="b"/>
                <a:pathLst>
                  <a:path w="173919" h="342221">
                    <a:moveTo>
                      <a:pt x="2847" y="0"/>
                    </a:moveTo>
                    <a:lnTo>
                      <a:pt x="170781" y="0"/>
                    </a:lnTo>
                    <a:cubicBezTo>
                      <a:pt x="182151" y="127106"/>
                      <a:pt x="162629" y="241180"/>
                      <a:pt x="112214" y="342221"/>
                    </a:cubicBezTo>
                    <a:lnTo>
                      <a:pt x="0" y="342221"/>
                    </a:lnTo>
                    <a:cubicBezTo>
                      <a:pt x="36479" y="278114"/>
                      <a:pt x="59827" y="218546"/>
                      <a:pt x="70043" y="163517"/>
                    </a:cubicBezTo>
                    <a:lnTo>
                      <a:pt x="2847" y="163517"/>
                    </a:lnTo>
                    <a:lnTo>
                      <a:pt x="284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grpSp>
        <p:nvGrpSpPr>
          <p:cNvPr id="78" name="组合 77"/>
          <p:cNvGrpSpPr/>
          <p:nvPr/>
        </p:nvGrpSpPr>
        <p:grpSpPr>
          <a:xfrm>
            <a:off x="5684369" y="399924"/>
            <a:ext cx="6507631" cy="1107996"/>
            <a:chOff x="5684369" y="399924"/>
            <a:chExt cx="6507631" cy="1107996"/>
          </a:xfrm>
        </p:grpSpPr>
        <p:cxnSp>
          <p:nvCxnSpPr>
            <p:cNvPr id="12" name="直接连接符 11"/>
            <p:cNvCxnSpPr/>
            <p:nvPr/>
          </p:nvCxnSpPr>
          <p:spPr>
            <a:xfrm>
              <a:off x="8191500" y="633839"/>
              <a:ext cx="4000500" cy="0"/>
            </a:xfrm>
            <a:prstGeom prst="line">
              <a:avLst/>
            </a:prstGeom>
            <a:ln w="28575">
              <a:solidFill>
                <a:srgbClr val="2E8EF2"/>
              </a:solidFill>
            </a:ln>
          </p:spPr>
          <p:style>
            <a:lnRef idx="1">
              <a:schemeClr val="accent1"/>
            </a:lnRef>
            <a:fillRef idx="0">
              <a:schemeClr val="accent1"/>
            </a:fillRef>
            <a:effectRef idx="0">
              <a:schemeClr val="accent1"/>
            </a:effectRef>
            <a:fontRef idx="minor">
              <a:schemeClr val="tx1"/>
            </a:fontRef>
          </p:style>
        </p:cxnSp>
        <p:sp>
          <p:nvSpPr>
            <p:cNvPr id="34" name="文本框 12"/>
            <p:cNvSpPr txBox="1"/>
            <p:nvPr/>
          </p:nvSpPr>
          <p:spPr>
            <a:xfrm>
              <a:off x="5684369" y="399924"/>
              <a:ext cx="2066260" cy="11079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914400">
                <a:defRPr/>
              </a:pPr>
              <a:r>
                <a:rPr lang="zh-CN" altLang="en-US" sz="6600" i="1">
                  <a:gradFill>
                    <a:gsLst>
                      <a:gs pos="55000">
                        <a:srgbClr val="339EF4"/>
                      </a:gs>
                      <a:gs pos="0">
                        <a:srgbClr val="246FEE"/>
                      </a:gs>
                      <a:gs pos="100000">
                        <a:srgbClr val="41CCFA"/>
                      </a:gs>
                    </a:gsLst>
                    <a:lin ang="5400000" scaled="1"/>
                  </a:gra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rPr>
                <a:t>目录</a:t>
              </a:r>
              <a:endParaRPr lang="zh-CN" altLang="en-US" sz="6600" i="1" dirty="0">
                <a:gradFill>
                  <a:gsLst>
                    <a:gs pos="55000">
                      <a:srgbClr val="339EF4"/>
                    </a:gs>
                    <a:gs pos="0">
                      <a:srgbClr val="246FEE"/>
                    </a:gs>
                    <a:gs pos="100000">
                      <a:srgbClr val="41CCFA"/>
                    </a:gs>
                  </a:gsLst>
                  <a:lin ang="5400000" scaled="1"/>
                </a:gra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endParaRPr>
            </a:p>
          </p:txBody>
        </p:sp>
        <p:sp>
          <p:nvSpPr>
            <p:cNvPr id="35" name="文本框 12"/>
            <p:cNvSpPr txBox="1"/>
            <p:nvPr/>
          </p:nvSpPr>
          <p:spPr>
            <a:xfrm>
              <a:off x="8002828" y="819722"/>
              <a:ext cx="2953643" cy="5232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914400">
                <a:defRPr/>
              </a:pPr>
              <a:r>
                <a:rPr lang="en-US" altLang="zh-CN" sz="2800" i="1">
                  <a:gradFill>
                    <a:gsLst>
                      <a:gs pos="55000">
                        <a:srgbClr val="339EF4"/>
                      </a:gs>
                      <a:gs pos="0">
                        <a:srgbClr val="246FEE"/>
                      </a:gs>
                      <a:gs pos="100000">
                        <a:srgbClr val="41CCFA"/>
                      </a:gs>
                    </a:gsLst>
                    <a:lin ang="5400000" scaled="1"/>
                  </a:gra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rPr>
                <a:t>CONTENTS</a:t>
              </a:r>
              <a:endParaRPr lang="zh-CN" altLang="en-US" sz="2800" i="1" dirty="0">
                <a:gradFill>
                  <a:gsLst>
                    <a:gs pos="55000">
                      <a:srgbClr val="339EF4"/>
                    </a:gs>
                    <a:gs pos="0">
                      <a:srgbClr val="246FEE"/>
                    </a:gs>
                    <a:gs pos="100000">
                      <a:srgbClr val="41CCFA"/>
                    </a:gs>
                  </a:gsLst>
                  <a:lin ang="5400000" scaled="1"/>
                </a:gra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endParaRPr>
            </a:p>
          </p:txBody>
        </p:sp>
      </p:grpSp>
      <p:grpSp>
        <p:nvGrpSpPr>
          <p:cNvPr id="49" name="组合 48"/>
          <p:cNvGrpSpPr/>
          <p:nvPr>
            <p:custDataLst>
              <p:tags r:id="rId2"/>
            </p:custDataLst>
          </p:nvPr>
        </p:nvGrpSpPr>
        <p:grpSpPr>
          <a:xfrm>
            <a:off x="5687419" y="1766267"/>
            <a:ext cx="5555964" cy="617255"/>
            <a:chOff x="5546376" y="1775128"/>
            <a:chExt cx="5555964" cy="617255"/>
          </a:xfrm>
        </p:grpSpPr>
        <p:grpSp>
          <p:nvGrpSpPr>
            <p:cNvPr id="42" name="组合 41"/>
            <p:cNvGrpSpPr/>
            <p:nvPr/>
          </p:nvGrpSpPr>
          <p:grpSpPr>
            <a:xfrm>
              <a:off x="5546376" y="1775128"/>
              <a:ext cx="5555964" cy="617255"/>
              <a:chOff x="5546379" y="1772299"/>
              <a:chExt cx="6502003" cy="722358"/>
            </a:xfrm>
          </p:grpSpPr>
          <p:sp>
            <p:nvSpPr>
              <p:cNvPr id="48" name="任意多边形: 形状 47"/>
              <p:cNvSpPr/>
              <p:nvPr>
                <p:custDataLst>
                  <p:tags r:id="rId3"/>
                </p:custDataLst>
              </p:nvPr>
            </p:nvSpPr>
            <p:spPr>
              <a:xfrm>
                <a:off x="6248400" y="1834495"/>
                <a:ext cx="5799982" cy="612311"/>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 name="connsiteX0-1" fmla="*/ 883555 w 7281848"/>
                  <a:gd name="connsiteY0-2" fmla="*/ 0 h 3094720"/>
                  <a:gd name="connsiteX1-3" fmla="*/ 4612044 w 7281848"/>
                  <a:gd name="connsiteY1-4" fmla="*/ 0 h 3094720"/>
                  <a:gd name="connsiteX2-5" fmla="*/ 6398293 w 7281848"/>
                  <a:gd name="connsiteY2-6" fmla="*/ 0 h 3094720"/>
                  <a:gd name="connsiteX3-7" fmla="*/ 7281848 w 7281848"/>
                  <a:gd name="connsiteY3-8" fmla="*/ 0 h 3094720"/>
                  <a:gd name="connsiteX4-9" fmla="*/ 7281848 w 7281848"/>
                  <a:gd name="connsiteY4-10" fmla="*/ 883555 h 3094720"/>
                  <a:gd name="connsiteX5-11" fmla="*/ 7281848 w 7281848"/>
                  <a:gd name="connsiteY5-12" fmla="*/ 1793415 h 3094720"/>
                  <a:gd name="connsiteX6-13" fmla="*/ 7281848 w 7281848"/>
                  <a:gd name="connsiteY6-14" fmla="*/ 2200729 h 3094720"/>
                  <a:gd name="connsiteX7-15" fmla="*/ 6398293 w 7281848"/>
                  <a:gd name="connsiteY7-16" fmla="*/ 3084284 h 3094720"/>
                  <a:gd name="connsiteX8-17" fmla="*/ 2669804 w 7281848"/>
                  <a:gd name="connsiteY8-18" fmla="*/ 3084284 h 3094720"/>
                  <a:gd name="connsiteX9-19" fmla="*/ 2669804 w 7281848"/>
                  <a:gd name="connsiteY9-20" fmla="*/ 3094720 h 3094720"/>
                  <a:gd name="connsiteX10-21" fmla="*/ 0 w 7281848"/>
                  <a:gd name="connsiteY10-22" fmla="*/ 3094720 h 3094720"/>
                  <a:gd name="connsiteX11-23" fmla="*/ 0 w 7281848"/>
                  <a:gd name="connsiteY11-24" fmla="*/ 2200729 h 3094720"/>
                  <a:gd name="connsiteX12-25" fmla="*/ 0 w 7281848"/>
                  <a:gd name="connsiteY12-26" fmla="*/ 1301305 h 3094720"/>
                  <a:gd name="connsiteX13-27" fmla="*/ 0 w 7281848"/>
                  <a:gd name="connsiteY13-28" fmla="*/ 883555 h 3094720"/>
                  <a:gd name="connsiteX14-29" fmla="*/ 883555 w 7281848"/>
                  <a:gd name="connsiteY14-30" fmla="*/ 0 h 3094720"/>
                  <a:gd name="connsiteX0-31" fmla="*/ 883555 w 7281848"/>
                  <a:gd name="connsiteY0-32" fmla="*/ 0 h 3094720"/>
                  <a:gd name="connsiteX1-33" fmla="*/ 4612044 w 7281848"/>
                  <a:gd name="connsiteY1-34" fmla="*/ 0 h 3094720"/>
                  <a:gd name="connsiteX2-35" fmla="*/ 6398293 w 7281848"/>
                  <a:gd name="connsiteY2-36" fmla="*/ 0 h 3094720"/>
                  <a:gd name="connsiteX3-37" fmla="*/ 7281848 w 7281848"/>
                  <a:gd name="connsiteY3-38" fmla="*/ 0 h 3094720"/>
                  <a:gd name="connsiteX4-39" fmla="*/ 7281848 w 7281848"/>
                  <a:gd name="connsiteY4-40" fmla="*/ 883555 h 3094720"/>
                  <a:gd name="connsiteX5-41" fmla="*/ 7281848 w 7281848"/>
                  <a:gd name="connsiteY5-42" fmla="*/ 1793415 h 3094720"/>
                  <a:gd name="connsiteX6-43" fmla="*/ 7281848 w 7281848"/>
                  <a:gd name="connsiteY6-44" fmla="*/ 2200729 h 3094720"/>
                  <a:gd name="connsiteX7-45" fmla="*/ 6398293 w 7281848"/>
                  <a:gd name="connsiteY7-46" fmla="*/ 3084284 h 3094720"/>
                  <a:gd name="connsiteX8-47" fmla="*/ 2669804 w 7281848"/>
                  <a:gd name="connsiteY8-48" fmla="*/ 3084284 h 3094720"/>
                  <a:gd name="connsiteX9-49" fmla="*/ 2669804 w 7281848"/>
                  <a:gd name="connsiteY9-50" fmla="*/ 3094720 h 3094720"/>
                  <a:gd name="connsiteX10-51" fmla="*/ 0 w 7281848"/>
                  <a:gd name="connsiteY10-52" fmla="*/ 3094720 h 3094720"/>
                  <a:gd name="connsiteX11-53" fmla="*/ 0 w 7281848"/>
                  <a:gd name="connsiteY11-54" fmla="*/ 2200729 h 3094720"/>
                  <a:gd name="connsiteX12-55" fmla="*/ 0 w 7281848"/>
                  <a:gd name="connsiteY12-56" fmla="*/ 1301305 h 3094720"/>
                  <a:gd name="connsiteX13-57" fmla="*/ 0 w 7281848"/>
                  <a:gd name="connsiteY13-58" fmla="*/ 883555 h 3094720"/>
                  <a:gd name="connsiteX14-59" fmla="*/ 883555 w 7281848"/>
                  <a:gd name="connsiteY14-60" fmla="*/ 0 h 3094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3111240"/>
                      <a:pt x="7266926" y="2994145"/>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noFill/>
              <a:ln w="15875">
                <a:solidFill>
                  <a:srgbClr val="2E8EF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40" name="任意多边形: 形状 39"/>
              <p:cNvSpPr/>
              <p:nvPr>
                <p:custDataLst>
                  <p:tags r:id="rId4"/>
                </p:custDataLst>
              </p:nvPr>
            </p:nvSpPr>
            <p:spPr>
              <a:xfrm>
                <a:off x="5696859" y="1772299"/>
                <a:ext cx="1103084" cy="722358"/>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2688703"/>
                      <a:pt x="6886267" y="3084284"/>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41" name="文本框 12"/>
              <p:cNvSpPr txBox="1"/>
              <p:nvPr>
                <p:custDataLst>
                  <p:tags r:id="rId5"/>
                </p:custDataLst>
              </p:nvPr>
            </p:nvSpPr>
            <p:spPr>
              <a:xfrm>
                <a:off x="5546379" y="1805741"/>
                <a:ext cx="1469357" cy="6843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defRPr/>
                </a:pPr>
                <a:r>
                  <a:rPr lang="en-US" altLang="zh-CN" sz="320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rPr>
                  <a:t>01</a:t>
                </a:r>
                <a:endParaRPr lang="zh-CN" altLang="en-US" sz="3200" dirty="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endParaRPr>
              </a:p>
            </p:txBody>
          </p:sp>
        </p:grpSp>
        <p:sp>
          <p:nvSpPr>
            <p:cNvPr id="43" name="文本框 42"/>
            <p:cNvSpPr txBox="1"/>
            <p:nvPr>
              <p:custDataLst>
                <p:tags r:id="rId6"/>
              </p:custDataLst>
            </p:nvPr>
          </p:nvSpPr>
          <p:spPr>
            <a:xfrm>
              <a:off x="6731981" y="1826297"/>
              <a:ext cx="3027680" cy="521970"/>
            </a:xfrm>
            <a:prstGeom prst="rect">
              <a:avLst/>
            </a:prstGeom>
            <a:noFill/>
          </p:spPr>
          <p:txBody>
            <a:bodyPr wrap="none" rtlCol="0">
              <a:spAutoFit/>
            </a:bodyPr>
            <a:lstStyle/>
            <a:p>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报销规则相关</a:t>
              </a:r>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问题</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grpSp>
        <p:nvGrpSpPr>
          <p:cNvPr id="50" name="组合 49"/>
          <p:cNvGrpSpPr/>
          <p:nvPr>
            <p:custDataLst>
              <p:tags r:id="rId7"/>
            </p:custDataLst>
          </p:nvPr>
        </p:nvGrpSpPr>
        <p:grpSpPr>
          <a:xfrm>
            <a:off x="5680449" y="2730230"/>
            <a:ext cx="5555964" cy="617255"/>
            <a:chOff x="5546376" y="1775128"/>
            <a:chExt cx="5555964" cy="617255"/>
          </a:xfrm>
        </p:grpSpPr>
        <p:grpSp>
          <p:nvGrpSpPr>
            <p:cNvPr id="51" name="组合 50"/>
            <p:cNvGrpSpPr/>
            <p:nvPr/>
          </p:nvGrpSpPr>
          <p:grpSpPr>
            <a:xfrm>
              <a:off x="5546376" y="1775128"/>
              <a:ext cx="5555964" cy="617255"/>
              <a:chOff x="5546379" y="1772299"/>
              <a:chExt cx="6502003" cy="722358"/>
            </a:xfrm>
          </p:grpSpPr>
          <p:sp>
            <p:nvSpPr>
              <p:cNvPr id="53" name="任意多边形: 形状 52"/>
              <p:cNvSpPr/>
              <p:nvPr>
                <p:custDataLst>
                  <p:tags r:id="rId8"/>
                </p:custDataLst>
              </p:nvPr>
            </p:nvSpPr>
            <p:spPr>
              <a:xfrm>
                <a:off x="6248400" y="1834495"/>
                <a:ext cx="5799982" cy="612311"/>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 name="connsiteX0-1" fmla="*/ 883555 w 7281848"/>
                  <a:gd name="connsiteY0-2" fmla="*/ 0 h 3094720"/>
                  <a:gd name="connsiteX1-3" fmla="*/ 4612044 w 7281848"/>
                  <a:gd name="connsiteY1-4" fmla="*/ 0 h 3094720"/>
                  <a:gd name="connsiteX2-5" fmla="*/ 6398293 w 7281848"/>
                  <a:gd name="connsiteY2-6" fmla="*/ 0 h 3094720"/>
                  <a:gd name="connsiteX3-7" fmla="*/ 7281848 w 7281848"/>
                  <a:gd name="connsiteY3-8" fmla="*/ 0 h 3094720"/>
                  <a:gd name="connsiteX4-9" fmla="*/ 7281848 w 7281848"/>
                  <a:gd name="connsiteY4-10" fmla="*/ 883555 h 3094720"/>
                  <a:gd name="connsiteX5-11" fmla="*/ 7281848 w 7281848"/>
                  <a:gd name="connsiteY5-12" fmla="*/ 1793415 h 3094720"/>
                  <a:gd name="connsiteX6-13" fmla="*/ 7281848 w 7281848"/>
                  <a:gd name="connsiteY6-14" fmla="*/ 2200729 h 3094720"/>
                  <a:gd name="connsiteX7-15" fmla="*/ 6398293 w 7281848"/>
                  <a:gd name="connsiteY7-16" fmla="*/ 3084284 h 3094720"/>
                  <a:gd name="connsiteX8-17" fmla="*/ 2669804 w 7281848"/>
                  <a:gd name="connsiteY8-18" fmla="*/ 3084284 h 3094720"/>
                  <a:gd name="connsiteX9-19" fmla="*/ 2669804 w 7281848"/>
                  <a:gd name="connsiteY9-20" fmla="*/ 3094720 h 3094720"/>
                  <a:gd name="connsiteX10-21" fmla="*/ 0 w 7281848"/>
                  <a:gd name="connsiteY10-22" fmla="*/ 3094720 h 3094720"/>
                  <a:gd name="connsiteX11-23" fmla="*/ 0 w 7281848"/>
                  <a:gd name="connsiteY11-24" fmla="*/ 2200729 h 3094720"/>
                  <a:gd name="connsiteX12-25" fmla="*/ 0 w 7281848"/>
                  <a:gd name="connsiteY12-26" fmla="*/ 1301305 h 3094720"/>
                  <a:gd name="connsiteX13-27" fmla="*/ 0 w 7281848"/>
                  <a:gd name="connsiteY13-28" fmla="*/ 883555 h 3094720"/>
                  <a:gd name="connsiteX14-29" fmla="*/ 883555 w 7281848"/>
                  <a:gd name="connsiteY14-30" fmla="*/ 0 h 3094720"/>
                  <a:gd name="connsiteX0-31" fmla="*/ 883555 w 7281848"/>
                  <a:gd name="connsiteY0-32" fmla="*/ 0 h 3094720"/>
                  <a:gd name="connsiteX1-33" fmla="*/ 4612044 w 7281848"/>
                  <a:gd name="connsiteY1-34" fmla="*/ 0 h 3094720"/>
                  <a:gd name="connsiteX2-35" fmla="*/ 6398293 w 7281848"/>
                  <a:gd name="connsiteY2-36" fmla="*/ 0 h 3094720"/>
                  <a:gd name="connsiteX3-37" fmla="*/ 7281848 w 7281848"/>
                  <a:gd name="connsiteY3-38" fmla="*/ 0 h 3094720"/>
                  <a:gd name="connsiteX4-39" fmla="*/ 7281848 w 7281848"/>
                  <a:gd name="connsiteY4-40" fmla="*/ 883555 h 3094720"/>
                  <a:gd name="connsiteX5-41" fmla="*/ 7281848 w 7281848"/>
                  <a:gd name="connsiteY5-42" fmla="*/ 1793415 h 3094720"/>
                  <a:gd name="connsiteX6-43" fmla="*/ 7281848 w 7281848"/>
                  <a:gd name="connsiteY6-44" fmla="*/ 2200729 h 3094720"/>
                  <a:gd name="connsiteX7-45" fmla="*/ 6398293 w 7281848"/>
                  <a:gd name="connsiteY7-46" fmla="*/ 3084284 h 3094720"/>
                  <a:gd name="connsiteX8-47" fmla="*/ 2669804 w 7281848"/>
                  <a:gd name="connsiteY8-48" fmla="*/ 3084284 h 3094720"/>
                  <a:gd name="connsiteX9-49" fmla="*/ 2669804 w 7281848"/>
                  <a:gd name="connsiteY9-50" fmla="*/ 3094720 h 3094720"/>
                  <a:gd name="connsiteX10-51" fmla="*/ 0 w 7281848"/>
                  <a:gd name="connsiteY10-52" fmla="*/ 3094720 h 3094720"/>
                  <a:gd name="connsiteX11-53" fmla="*/ 0 w 7281848"/>
                  <a:gd name="connsiteY11-54" fmla="*/ 2200729 h 3094720"/>
                  <a:gd name="connsiteX12-55" fmla="*/ 0 w 7281848"/>
                  <a:gd name="connsiteY12-56" fmla="*/ 1301305 h 3094720"/>
                  <a:gd name="connsiteX13-57" fmla="*/ 0 w 7281848"/>
                  <a:gd name="connsiteY13-58" fmla="*/ 883555 h 3094720"/>
                  <a:gd name="connsiteX14-59" fmla="*/ 883555 w 7281848"/>
                  <a:gd name="connsiteY14-60" fmla="*/ 0 h 3094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3111240"/>
                      <a:pt x="7266926" y="2994145"/>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noFill/>
              <a:ln w="15875">
                <a:solidFill>
                  <a:srgbClr val="2E8EF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54" name="任意多边形: 形状 53"/>
              <p:cNvSpPr/>
              <p:nvPr>
                <p:custDataLst>
                  <p:tags r:id="rId9"/>
                </p:custDataLst>
              </p:nvPr>
            </p:nvSpPr>
            <p:spPr>
              <a:xfrm>
                <a:off x="5696859" y="1772299"/>
                <a:ext cx="1103084" cy="722358"/>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2688703"/>
                      <a:pt x="6886267" y="3084284"/>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55" name="文本框 12"/>
              <p:cNvSpPr txBox="1"/>
              <p:nvPr>
                <p:custDataLst>
                  <p:tags r:id="rId10"/>
                </p:custDataLst>
              </p:nvPr>
            </p:nvSpPr>
            <p:spPr>
              <a:xfrm>
                <a:off x="5546379" y="1805741"/>
                <a:ext cx="1469357" cy="6843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defRPr/>
                </a:pPr>
                <a:r>
                  <a:rPr lang="en-US" altLang="zh-CN" sz="320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rPr>
                  <a:t>02</a:t>
                </a:r>
                <a:endParaRPr lang="zh-CN" altLang="en-US" sz="3200" dirty="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endParaRPr>
              </a:p>
            </p:txBody>
          </p:sp>
        </p:grpSp>
        <p:sp>
          <p:nvSpPr>
            <p:cNvPr id="52" name="文本框 51"/>
            <p:cNvSpPr txBox="1"/>
            <p:nvPr>
              <p:custDataLst>
                <p:tags r:id="rId11"/>
              </p:custDataLst>
            </p:nvPr>
          </p:nvSpPr>
          <p:spPr>
            <a:xfrm>
              <a:off x="6731981" y="1826297"/>
              <a:ext cx="4094480" cy="521970"/>
            </a:xfrm>
            <a:prstGeom prst="rect">
              <a:avLst/>
            </a:prstGeom>
            <a:noFill/>
          </p:spPr>
          <p:txBody>
            <a:bodyPr wrap="none" rtlCol="0">
              <a:spAutoFit/>
            </a:bodyPr>
            <a:lstStyle/>
            <a:p>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rPr>
                <a:t>报销流程及审批签字</a:t>
              </a:r>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rPr>
                <a:t>问题</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grpSp>
      <p:grpSp>
        <p:nvGrpSpPr>
          <p:cNvPr id="56" name="组合 55"/>
          <p:cNvGrpSpPr/>
          <p:nvPr>
            <p:custDataLst>
              <p:tags r:id="rId12"/>
            </p:custDataLst>
          </p:nvPr>
        </p:nvGrpSpPr>
        <p:grpSpPr>
          <a:xfrm>
            <a:off x="5622462" y="3694193"/>
            <a:ext cx="5555964" cy="617255"/>
            <a:chOff x="5546376" y="1775128"/>
            <a:chExt cx="5555964" cy="617255"/>
          </a:xfrm>
        </p:grpSpPr>
        <p:grpSp>
          <p:nvGrpSpPr>
            <p:cNvPr id="57" name="组合 56"/>
            <p:cNvGrpSpPr/>
            <p:nvPr/>
          </p:nvGrpSpPr>
          <p:grpSpPr>
            <a:xfrm>
              <a:off x="5546376" y="1775128"/>
              <a:ext cx="5555964" cy="617255"/>
              <a:chOff x="5546379" y="1772299"/>
              <a:chExt cx="6502003" cy="722358"/>
            </a:xfrm>
          </p:grpSpPr>
          <p:sp>
            <p:nvSpPr>
              <p:cNvPr id="59" name="任意多边形: 形状 58"/>
              <p:cNvSpPr/>
              <p:nvPr>
                <p:custDataLst>
                  <p:tags r:id="rId13"/>
                </p:custDataLst>
              </p:nvPr>
            </p:nvSpPr>
            <p:spPr>
              <a:xfrm>
                <a:off x="6248400" y="1834495"/>
                <a:ext cx="5799982" cy="612311"/>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 name="connsiteX0-1" fmla="*/ 883555 w 7281848"/>
                  <a:gd name="connsiteY0-2" fmla="*/ 0 h 3094720"/>
                  <a:gd name="connsiteX1-3" fmla="*/ 4612044 w 7281848"/>
                  <a:gd name="connsiteY1-4" fmla="*/ 0 h 3094720"/>
                  <a:gd name="connsiteX2-5" fmla="*/ 6398293 w 7281848"/>
                  <a:gd name="connsiteY2-6" fmla="*/ 0 h 3094720"/>
                  <a:gd name="connsiteX3-7" fmla="*/ 7281848 w 7281848"/>
                  <a:gd name="connsiteY3-8" fmla="*/ 0 h 3094720"/>
                  <a:gd name="connsiteX4-9" fmla="*/ 7281848 w 7281848"/>
                  <a:gd name="connsiteY4-10" fmla="*/ 883555 h 3094720"/>
                  <a:gd name="connsiteX5-11" fmla="*/ 7281848 w 7281848"/>
                  <a:gd name="connsiteY5-12" fmla="*/ 1793415 h 3094720"/>
                  <a:gd name="connsiteX6-13" fmla="*/ 7281848 w 7281848"/>
                  <a:gd name="connsiteY6-14" fmla="*/ 2200729 h 3094720"/>
                  <a:gd name="connsiteX7-15" fmla="*/ 6398293 w 7281848"/>
                  <a:gd name="connsiteY7-16" fmla="*/ 3084284 h 3094720"/>
                  <a:gd name="connsiteX8-17" fmla="*/ 2669804 w 7281848"/>
                  <a:gd name="connsiteY8-18" fmla="*/ 3084284 h 3094720"/>
                  <a:gd name="connsiteX9-19" fmla="*/ 2669804 w 7281848"/>
                  <a:gd name="connsiteY9-20" fmla="*/ 3094720 h 3094720"/>
                  <a:gd name="connsiteX10-21" fmla="*/ 0 w 7281848"/>
                  <a:gd name="connsiteY10-22" fmla="*/ 3094720 h 3094720"/>
                  <a:gd name="connsiteX11-23" fmla="*/ 0 w 7281848"/>
                  <a:gd name="connsiteY11-24" fmla="*/ 2200729 h 3094720"/>
                  <a:gd name="connsiteX12-25" fmla="*/ 0 w 7281848"/>
                  <a:gd name="connsiteY12-26" fmla="*/ 1301305 h 3094720"/>
                  <a:gd name="connsiteX13-27" fmla="*/ 0 w 7281848"/>
                  <a:gd name="connsiteY13-28" fmla="*/ 883555 h 3094720"/>
                  <a:gd name="connsiteX14-29" fmla="*/ 883555 w 7281848"/>
                  <a:gd name="connsiteY14-30" fmla="*/ 0 h 3094720"/>
                  <a:gd name="connsiteX0-31" fmla="*/ 883555 w 7281848"/>
                  <a:gd name="connsiteY0-32" fmla="*/ 0 h 3094720"/>
                  <a:gd name="connsiteX1-33" fmla="*/ 4612044 w 7281848"/>
                  <a:gd name="connsiteY1-34" fmla="*/ 0 h 3094720"/>
                  <a:gd name="connsiteX2-35" fmla="*/ 6398293 w 7281848"/>
                  <a:gd name="connsiteY2-36" fmla="*/ 0 h 3094720"/>
                  <a:gd name="connsiteX3-37" fmla="*/ 7281848 w 7281848"/>
                  <a:gd name="connsiteY3-38" fmla="*/ 0 h 3094720"/>
                  <a:gd name="connsiteX4-39" fmla="*/ 7281848 w 7281848"/>
                  <a:gd name="connsiteY4-40" fmla="*/ 883555 h 3094720"/>
                  <a:gd name="connsiteX5-41" fmla="*/ 7281848 w 7281848"/>
                  <a:gd name="connsiteY5-42" fmla="*/ 1793415 h 3094720"/>
                  <a:gd name="connsiteX6-43" fmla="*/ 7281848 w 7281848"/>
                  <a:gd name="connsiteY6-44" fmla="*/ 2200729 h 3094720"/>
                  <a:gd name="connsiteX7-45" fmla="*/ 6398293 w 7281848"/>
                  <a:gd name="connsiteY7-46" fmla="*/ 3084284 h 3094720"/>
                  <a:gd name="connsiteX8-47" fmla="*/ 2669804 w 7281848"/>
                  <a:gd name="connsiteY8-48" fmla="*/ 3084284 h 3094720"/>
                  <a:gd name="connsiteX9-49" fmla="*/ 2669804 w 7281848"/>
                  <a:gd name="connsiteY9-50" fmla="*/ 3094720 h 3094720"/>
                  <a:gd name="connsiteX10-51" fmla="*/ 0 w 7281848"/>
                  <a:gd name="connsiteY10-52" fmla="*/ 3094720 h 3094720"/>
                  <a:gd name="connsiteX11-53" fmla="*/ 0 w 7281848"/>
                  <a:gd name="connsiteY11-54" fmla="*/ 2200729 h 3094720"/>
                  <a:gd name="connsiteX12-55" fmla="*/ 0 w 7281848"/>
                  <a:gd name="connsiteY12-56" fmla="*/ 1301305 h 3094720"/>
                  <a:gd name="connsiteX13-57" fmla="*/ 0 w 7281848"/>
                  <a:gd name="connsiteY13-58" fmla="*/ 883555 h 3094720"/>
                  <a:gd name="connsiteX14-59" fmla="*/ 883555 w 7281848"/>
                  <a:gd name="connsiteY14-60" fmla="*/ 0 h 3094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3111240"/>
                      <a:pt x="7266926" y="2994145"/>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noFill/>
              <a:ln w="15875">
                <a:solidFill>
                  <a:srgbClr val="2E8EF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60" name="任意多边形: 形状 59"/>
              <p:cNvSpPr/>
              <p:nvPr>
                <p:custDataLst>
                  <p:tags r:id="rId14"/>
                </p:custDataLst>
              </p:nvPr>
            </p:nvSpPr>
            <p:spPr>
              <a:xfrm>
                <a:off x="5696859" y="1772299"/>
                <a:ext cx="1103084" cy="722358"/>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2688703"/>
                      <a:pt x="6886267" y="3084284"/>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61" name="文本框 12"/>
              <p:cNvSpPr txBox="1"/>
              <p:nvPr>
                <p:custDataLst>
                  <p:tags r:id="rId15"/>
                </p:custDataLst>
              </p:nvPr>
            </p:nvSpPr>
            <p:spPr>
              <a:xfrm>
                <a:off x="5546379" y="1805741"/>
                <a:ext cx="1469357" cy="6843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defRPr/>
                </a:pPr>
                <a:r>
                  <a:rPr lang="en-US" altLang="zh-CN" sz="320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rPr>
                  <a:t>03</a:t>
                </a:r>
                <a:endParaRPr lang="zh-CN" altLang="en-US" sz="3200" dirty="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endParaRPr>
              </a:p>
            </p:txBody>
          </p:sp>
        </p:grpSp>
        <p:sp>
          <p:nvSpPr>
            <p:cNvPr id="58" name="文本框 57"/>
            <p:cNvSpPr txBox="1"/>
            <p:nvPr>
              <p:custDataLst>
                <p:tags r:id="rId16"/>
              </p:custDataLst>
            </p:nvPr>
          </p:nvSpPr>
          <p:spPr>
            <a:xfrm>
              <a:off x="6731981" y="1826297"/>
              <a:ext cx="2316480" cy="521970"/>
            </a:xfrm>
            <a:prstGeom prst="rect">
              <a:avLst/>
            </a:prstGeom>
            <a:noFill/>
          </p:spPr>
          <p:txBody>
            <a:bodyPr wrap="none" rtlCol="0">
              <a:spAutoFit/>
            </a:bodyPr>
            <a:lstStyle/>
            <a:p>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rPr>
                <a:t>支付方式</a:t>
              </a:r>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rPr>
                <a:t>问题</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grpSp>
      <p:grpSp>
        <p:nvGrpSpPr>
          <p:cNvPr id="62" name="组合 61"/>
          <p:cNvGrpSpPr/>
          <p:nvPr>
            <p:custDataLst>
              <p:tags r:id="rId17"/>
            </p:custDataLst>
          </p:nvPr>
        </p:nvGrpSpPr>
        <p:grpSpPr>
          <a:xfrm>
            <a:off x="5602262" y="4658156"/>
            <a:ext cx="5555964" cy="617255"/>
            <a:chOff x="5546376" y="1775128"/>
            <a:chExt cx="5555964" cy="617255"/>
          </a:xfrm>
        </p:grpSpPr>
        <p:grpSp>
          <p:nvGrpSpPr>
            <p:cNvPr id="63" name="组合 62"/>
            <p:cNvGrpSpPr/>
            <p:nvPr/>
          </p:nvGrpSpPr>
          <p:grpSpPr>
            <a:xfrm>
              <a:off x="5546376" y="1775128"/>
              <a:ext cx="5555964" cy="617255"/>
              <a:chOff x="5546379" y="1772299"/>
              <a:chExt cx="6502003" cy="722358"/>
            </a:xfrm>
          </p:grpSpPr>
          <p:sp>
            <p:nvSpPr>
              <p:cNvPr id="65" name="任意多边形: 形状 64"/>
              <p:cNvSpPr/>
              <p:nvPr>
                <p:custDataLst>
                  <p:tags r:id="rId18"/>
                </p:custDataLst>
              </p:nvPr>
            </p:nvSpPr>
            <p:spPr>
              <a:xfrm>
                <a:off x="6248400" y="1834495"/>
                <a:ext cx="5799982" cy="612311"/>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 name="connsiteX0-1" fmla="*/ 883555 w 7281848"/>
                  <a:gd name="connsiteY0-2" fmla="*/ 0 h 3094720"/>
                  <a:gd name="connsiteX1-3" fmla="*/ 4612044 w 7281848"/>
                  <a:gd name="connsiteY1-4" fmla="*/ 0 h 3094720"/>
                  <a:gd name="connsiteX2-5" fmla="*/ 6398293 w 7281848"/>
                  <a:gd name="connsiteY2-6" fmla="*/ 0 h 3094720"/>
                  <a:gd name="connsiteX3-7" fmla="*/ 7281848 w 7281848"/>
                  <a:gd name="connsiteY3-8" fmla="*/ 0 h 3094720"/>
                  <a:gd name="connsiteX4-9" fmla="*/ 7281848 w 7281848"/>
                  <a:gd name="connsiteY4-10" fmla="*/ 883555 h 3094720"/>
                  <a:gd name="connsiteX5-11" fmla="*/ 7281848 w 7281848"/>
                  <a:gd name="connsiteY5-12" fmla="*/ 1793415 h 3094720"/>
                  <a:gd name="connsiteX6-13" fmla="*/ 7281848 w 7281848"/>
                  <a:gd name="connsiteY6-14" fmla="*/ 2200729 h 3094720"/>
                  <a:gd name="connsiteX7-15" fmla="*/ 6398293 w 7281848"/>
                  <a:gd name="connsiteY7-16" fmla="*/ 3084284 h 3094720"/>
                  <a:gd name="connsiteX8-17" fmla="*/ 2669804 w 7281848"/>
                  <a:gd name="connsiteY8-18" fmla="*/ 3084284 h 3094720"/>
                  <a:gd name="connsiteX9-19" fmla="*/ 2669804 w 7281848"/>
                  <a:gd name="connsiteY9-20" fmla="*/ 3094720 h 3094720"/>
                  <a:gd name="connsiteX10-21" fmla="*/ 0 w 7281848"/>
                  <a:gd name="connsiteY10-22" fmla="*/ 3094720 h 3094720"/>
                  <a:gd name="connsiteX11-23" fmla="*/ 0 w 7281848"/>
                  <a:gd name="connsiteY11-24" fmla="*/ 2200729 h 3094720"/>
                  <a:gd name="connsiteX12-25" fmla="*/ 0 w 7281848"/>
                  <a:gd name="connsiteY12-26" fmla="*/ 1301305 h 3094720"/>
                  <a:gd name="connsiteX13-27" fmla="*/ 0 w 7281848"/>
                  <a:gd name="connsiteY13-28" fmla="*/ 883555 h 3094720"/>
                  <a:gd name="connsiteX14-29" fmla="*/ 883555 w 7281848"/>
                  <a:gd name="connsiteY14-30" fmla="*/ 0 h 3094720"/>
                  <a:gd name="connsiteX0-31" fmla="*/ 883555 w 7281848"/>
                  <a:gd name="connsiteY0-32" fmla="*/ 0 h 3094720"/>
                  <a:gd name="connsiteX1-33" fmla="*/ 4612044 w 7281848"/>
                  <a:gd name="connsiteY1-34" fmla="*/ 0 h 3094720"/>
                  <a:gd name="connsiteX2-35" fmla="*/ 6398293 w 7281848"/>
                  <a:gd name="connsiteY2-36" fmla="*/ 0 h 3094720"/>
                  <a:gd name="connsiteX3-37" fmla="*/ 7281848 w 7281848"/>
                  <a:gd name="connsiteY3-38" fmla="*/ 0 h 3094720"/>
                  <a:gd name="connsiteX4-39" fmla="*/ 7281848 w 7281848"/>
                  <a:gd name="connsiteY4-40" fmla="*/ 883555 h 3094720"/>
                  <a:gd name="connsiteX5-41" fmla="*/ 7281848 w 7281848"/>
                  <a:gd name="connsiteY5-42" fmla="*/ 1793415 h 3094720"/>
                  <a:gd name="connsiteX6-43" fmla="*/ 7281848 w 7281848"/>
                  <a:gd name="connsiteY6-44" fmla="*/ 2200729 h 3094720"/>
                  <a:gd name="connsiteX7-45" fmla="*/ 6398293 w 7281848"/>
                  <a:gd name="connsiteY7-46" fmla="*/ 3084284 h 3094720"/>
                  <a:gd name="connsiteX8-47" fmla="*/ 2669804 w 7281848"/>
                  <a:gd name="connsiteY8-48" fmla="*/ 3084284 h 3094720"/>
                  <a:gd name="connsiteX9-49" fmla="*/ 2669804 w 7281848"/>
                  <a:gd name="connsiteY9-50" fmla="*/ 3094720 h 3094720"/>
                  <a:gd name="connsiteX10-51" fmla="*/ 0 w 7281848"/>
                  <a:gd name="connsiteY10-52" fmla="*/ 3094720 h 3094720"/>
                  <a:gd name="connsiteX11-53" fmla="*/ 0 w 7281848"/>
                  <a:gd name="connsiteY11-54" fmla="*/ 2200729 h 3094720"/>
                  <a:gd name="connsiteX12-55" fmla="*/ 0 w 7281848"/>
                  <a:gd name="connsiteY12-56" fmla="*/ 1301305 h 3094720"/>
                  <a:gd name="connsiteX13-57" fmla="*/ 0 w 7281848"/>
                  <a:gd name="connsiteY13-58" fmla="*/ 883555 h 3094720"/>
                  <a:gd name="connsiteX14-59" fmla="*/ 883555 w 7281848"/>
                  <a:gd name="connsiteY14-60" fmla="*/ 0 h 3094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3111240"/>
                      <a:pt x="7266926" y="2994145"/>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noFill/>
              <a:ln w="15875">
                <a:solidFill>
                  <a:srgbClr val="2E8EF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66" name="任意多边形: 形状 65"/>
              <p:cNvSpPr/>
              <p:nvPr>
                <p:custDataLst>
                  <p:tags r:id="rId19"/>
                </p:custDataLst>
              </p:nvPr>
            </p:nvSpPr>
            <p:spPr>
              <a:xfrm>
                <a:off x="5696859" y="1772299"/>
                <a:ext cx="1103084" cy="722358"/>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2688703"/>
                      <a:pt x="6886267" y="3084284"/>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67" name="文本框 12"/>
              <p:cNvSpPr txBox="1"/>
              <p:nvPr>
                <p:custDataLst>
                  <p:tags r:id="rId20"/>
                </p:custDataLst>
              </p:nvPr>
            </p:nvSpPr>
            <p:spPr>
              <a:xfrm>
                <a:off x="5546379" y="1805741"/>
                <a:ext cx="1469357" cy="68434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defRPr/>
                </a:pPr>
                <a:r>
                  <a:rPr lang="en-US" altLang="zh-CN" sz="320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rPr>
                  <a:t>04</a:t>
                </a:r>
                <a:endParaRPr lang="zh-CN" altLang="en-US" sz="3200" dirty="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endParaRPr>
              </a:p>
            </p:txBody>
          </p:sp>
        </p:grpSp>
        <p:sp>
          <p:nvSpPr>
            <p:cNvPr id="64" name="文本框 63"/>
            <p:cNvSpPr txBox="1"/>
            <p:nvPr>
              <p:custDataLst>
                <p:tags r:id="rId21"/>
              </p:custDataLst>
            </p:nvPr>
          </p:nvSpPr>
          <p:spPr>
            <a:xfrm>
              <a:off x="6731981" y="1826297"/>
              <a:ext cx="3027680" cy="521970"/>
            </a:xfrm>
            <a:prstGeom prst="rect">
              <a:avLst/>
            </a:prstGeom>
            <a:noFill/>
          </p:spPr>
          <p:txBody>
            <a:bodyPr wrap="none" rtlCol="0">
              <a:spAutoFit/>
            </a:bodyPr>
            <a:lstStyle/>
            <a:p>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rPr>
                <a:t>智能报销相关</a:t>
              </a:r>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rPr>
                <a:t>问题</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grpSp>
      <p:grpSp>
        <p:nvGrpSpPr>
          <p:cNvPr id="68" name="组合 67"/>
          <p:cNvGrpSpPr/>
          <p:nvPr>
            <p:custDataLst>
              <p:tags r:id="rId22"/>
            </p:custDataLst>
          </p:nvPr>
        </p:nvGrpSpPr>
        <p:grpSpPr>
          <a:xfrm>
            <a:off x="5596255" y="5622290"/>
            <a:ext cx="7385050" cy="617220"/>
            <a:chOff x="5546376" y="1775128"/>
            <a:chExt cx="6702485" cy="617255"/>
          </a:xfrm>
        </p:grpSpPr>
        <p:grpSp>
          <p:nvGrpSpPr>
            <p:cNvPr id="69" name="组合 68"/>
            <p:cNvGrpSpPr/>
            <p:nvPr/>
          </p:nvGrpSpPr>
          <p:grpSpPr>
            <a:xfrm>
              <a:off x="5546376" y="1775128"/>
              <a:ext cx="5555964" cy="617255"/>
              <a:chOff x="5546379" y="1772299"/>
              <a:chExt cx="6502003" cy="722358"/>
            </a:xfrm>
          </p:grpSpPr>
          <p:sp>
            <p:nvSpPr>
              <p:cNvPr id="71" name="任意多边形: 形状 70"/>
              <p:cNvSpPr/>
              <p:nvPr>
                <p:custDataLst>
                  <p:tags r:id="rId23"/>
                </p:custDataLst>
              </p:nvPr>
            </p:nvSpPr>
            <p:spPr>
              <a:xfrm>
                <a:off x="6248400" y="1834495"/>
                <a:ext cx="5799982" cy="612311"/>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 name="connsiteX0-1" fmla="*/ 883555 w 7281848"/>
                  <a:gd name="connsiteY0-2" fmla="*/ 0 h 3094720"/>
                  <a:gd name="connsiteX1-3" fmla="*/ 4612044 w 7281848"/>
                  <a:gd name="connsiteY1-4" fmla="*/ 0 h 3094720"/>
                  <a:gd name="connsiteX2-5" fmla="*/ 6398293 w 7281848"/>
                  <a:gd name="connsiteY2-6" fmla="*/ 0 h 3094720"/>
                  <a:gd name="connsiteX3-7" fmla="*/ 7281848 w 7281848"/>
                  <a:gd name="connsiteY3-8" fmla="*/ 0 h 3094720"/>
                  <a:gd name="connsiteX4-9" fmla="*/ 7281848 w 7281848"/>
                  <a:gd name="connsiteY4-10" fmla="*/ 883555 h 3094720"/>
                  <a:gd name="connsiteX5-11" fmla="*/ 7281848 w 7281848"/>
                  <a:gd name="connsiteY5-12" fmla="*/ 1793415 h 3094720"/>
                  <a:gd name="connsiteX6-13" fmla="*/ 7281848 w 7281848"/>
                  <a:gd name="connsiteY6-14" fmla="*/ 2200729 h 3094720"/>
                  <a:gd name="connsiteX7-15" fmla="*/ 6398293 w 7281848"/>
                  <a:gd name="connsiteY7-16" fmla="*/ 3084284 h 3094720"/>
                  <a:gd name="connsiteX8-17" fmla="*/ 2669804 w 7281848"/>
                  <a:gd name="connsiteY8-18" fmla="*/ 3084284 h 3094720"/>
                  <a:gd name="connsiteX9-19" fmla="*/ 2669804 w 7281848"/>
                  <a:gd name="connsiteY9-20" fmla="*/ 3094720 h 3094720"/>
                  <a:gd name="connsiteX10-21" fmla="*/ 0 w 7281848"/>
                  <a:gd name="connsiteY10-22" fmla="*/ 3094720 h 3094720"/>
                  <a:gd name="connsiteX11-23" fmla="*/ 0 w 7281848"/>
                  <a:gd name="connsiteY11-24" fmla="*/ 2200729 h 3094720"/>
                  <a:gd name="connsiteX12-25" fmla="*/ 0 w 7281848"/>
                  <a:gd name="connsiteY12-26" fmla="*/ 1301305 h 3094720"/>
                  <a:gd name="connsiteX13-27" fmla="*/ 0 w 7281848"/>
                  <a:gd name="connsiteY13-28" fmla="*/ 883555 h 3094720"/>
                  <a:gd name="connsiteX14-29" fmla="*/ 883555 w 7281848"/>
                  <a:gd name="connsiteY14-30" fmla="*/ 0 h 3094720"/>
                  <a:gd name="connsiteX0-31" fmla="*/ 883555 w 7281848"/>
                  <a:gd name="connsiteY0-32" fmla="*/ 0 h 3094720"/>
                  <a:gd name="connsiteX1-33" fmla="*/ 4612044 w 7281848"/>
                  <a:gd name="connsiteY1-34" fmla="*/ 0 h 3094720"/>
                  <a:gd name="connsiteX2-35" fmla="*/ 6398293 w 7281848"/>
                  <a:gd name="connsiteY2-36" fmla="*/ 0 h 3094720"/>
                  <a:gd name="connsiteX3-37" fmla="*/ 7281848 w 7281848"/>
                  <a:gd name="connsiteY3-38" fmla="*/ 0 h 3094720"/>
                  <a:gd name="connsiteX4-39" fmla="*/ 7281848 w 7281848"/>
                  <a:gd name="connsiteY4-40" fmla="*/ 883555 h 3094720"/>
                  <a:gd name="connsiteX5-41" fmla="*/ 7281848 w 7281848"/>
                  <a:gd name="connsiteY5-42" fmla="*/ 1793415 h 3094720"/>
                  <a:gd name="connsiteX6-43" fmla="*/ 7281848 w 7281848"/>
                  <a:gd name="connsiteY6-44" fmla="*/ 2200729 h 3094720"/>
                  <a:gd name="connsiteX7-45" fmla="*/ 6398293 w 7281848"/>
                  <a:gd name="connsiteY7-46" fmla="*/ 3084284 h 3094720"/>
                  <a:gd name="connsiteX8-47" fmla="*/ 2669804 w 7281848"/>
                  <a:gd name="connsiteY8-48" fmla="*/ 3084284 h 3094720"/>
                  <a:gd name="connsiteX9-49" fmla="*/ 2669804 w 7281848"/>
                  <a:gd name="connsiteY9-50" fmla="*/ 3094720 h 3094720"/>
                  <a:gd name="connsiteX10-51" fmla="*/ 0 w 7281848"/>
                  <a:gd name="connsiteY10-52" fmla="*/ 3094720 h 3094720"/>
                  <a:gd name="connsiteX11-53" fmla="*/ 0 w 7281848"/>
                  <a:gd name="connsiteY11-54" fmla="*/ 2200729 h 3094720"/>
                  <a:gd name="connsiteX12-55" fmla="*/ 0 w 7281848"/>
                  <a:gd name="connsiteY12-56" fmla="*/ 1301305 h 3094720"/>
                  <a:gd name="connsiteX13-57" fmla="*/ 0 w 7281848"/>
                  <a:gd name="connsiteY13-58" fmla="*/ 883555 h 3094720"/>
                  <a:gd name="connsiteX14-59" fmla="*/ 883555 w 7281848"/>
                  <a:gd name="connsiteY14-60" fmla="*/ 0 h 3094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3111240"/>
                      <a:pt x="7266926" y="2994145"/>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noFill/>
              <a:ln w="15875">
                <a:solidFill>
                  <a:srgbClr val="2E8EF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72" name="任意多边形: 形状 71"/>
              <p:cNvSpPr/>
              <p:nvPr>
                <p:custDataLst>
                  <p:tags r:id="rId24"/>
                </p:custDataLst>
              </p:nvPr>
            </p:nvSpPr>
            <p:spPr>
              <a:xfrm>
                <a:off x="5696859" y="1772299"/>
                <a:ext cx="1103084" cy="722358"/>
              </a:xfrm>
              <a:custGeom>
                <a:avLst/>
                <a:gdLst>
                  <a:gd name="connsiteX0" fmla="*/ 883555 w 7281848"/>
                  <a:gd name="connsiteY0" fmla="*/ 0 h 3094720"/>
                  <a:gd name="connsiteX1" fmla="*/ 4612044 w 7281848"/>
                  <a:gd name="connsiteY1" fmla="*/ 0 h 3094720"/>
                  <a:gd name="connsiteX2" fmla="*/ 6398293 w 7281848"/>
                  <a:gd name="connsiteY2" fmla="*/ 0 h 3094720"/>
                  <a:gd name="connsiteX3" fmla="*/ 7281848 w 7281848"/>
                  <a:gd name="connsiteY3" fmla="*/ 0 h 3094720"/>
                  <a:gd name="connsiteX4" fmla="*/ 7281848 w 7281848"/>
                  <a:gd name="connsiteY4" fmla="*/ 883555 h 3094720"/>
                  <a:gd name="connsiteX5" fmla="*/ 7281848 w 7281848"/>
                  <a:gd name="connsiteY5" fmla="*/ 1793415 h 3094720"/>
                  <a:gd name="connsiteX6" fmla="*/ 7281848 w 7281848"/>
                  <a:gd name="connsiteY6" fmla="*/ 2200729 h 3094720"/>
                  <a:gd name="connsiteX7" fmla="*/ 6398293 w 7281848"/>
                  <a:gd name="connsiteY7" fmla="*/ 3084284 h 3094720"/>
                  <a:gd name="connsiteX8" fmla="*/ 2669804 w 7281848"/>
                  <a:gd name="connsiteY8" fmla="*/ 3084284 h 3094720"/>
                  <a:gd name="connsiteX9" fmla="*/ 2669804 w 7281848"/>
                  <a:gd name="connsiteY9" fmla="*/ 3094720 h 3094720"/>
                  <a:gd name="connsiteX10" fmla="*/ 0 w 7281848"/>
                  <a:gd name="connsiteY10" fmla="*/ 3094720 h 3094720"/>
                  <a:gd name="connsiteX11" fmla="*/ 0 w 7281848"/>
                  <a:gd name="connsiteY11" fmla="*/ 2200729 h 3094720"/>
                  <a:gd name="connsiteX12" fmla="*/ 0 w 7281848"/>
                  <a:gd name="connsiteY12" fmla="*/ 1301305 h 3094720"/>
                  <a:gd name="connsiteX13" fmla="*/ 0 w 7281848"/>
                  <a:gd name="connsiteY13" fmla="*/ 883555 h 3094720"/>
                  <a:gd name="connsiteX14" fmla="*/ 883555 w 7281848"/>
                  <a:gd name="connsiteY14" fmla="*/ 0 h 309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81848" h="3094720">
                    <a:moveTo>
                      <a:pt x="883555" y="0"/>
                    </a:moveTo>
                    <a:lnTo>
                      <a:pt x="4612044" y="0"/>
                    </a:lnTo>
                    <a:lnTo>
                      <a:pt x="6398293" y="0"/>
                    </a:lnTo>
                    <a:lnTo>
                      <a:pt x="7281848" y="0"/>
                    </a:lnTo>
                    <a:lnTo>
                      <a:pt x="7281848" y="883555"/>
                    </a:lnTo>
                    <a:lnTo>
                      <a:pt x="7281848" y="1793415"/>
                    </a:lnTo>
                    <a:lnTo>
                      <a:pt x="7281848" y="2200729"/>
                    </a:lnTo>
                    <a:cubicBezTo>
                      <a:pt x="7281848" y="2688703"/>
                      <a:pt x="6886267" y="3084284"/>
                      <a:pt x="6398293" y="3084284"/>
                    </a:cubicBezTo>
                    <a:lnTo>
                      <a:pt x="2669804" y="3084284"/>
                    </a:lnTo>
                    <a:lnTo>
                      <a:pt x="2669804" y="3094720"/>
                    </a:lnTo>
                    <a:lnTo>
                      <a:pt x="0" y="3094720"/>
                    </a:lnTo>
                    <a:lnTo>
                      <a:pt x="0" y="2200729"/>
                    </a:lnTo>
                    <a:lnTo>
                      <a:pt x="0" y="1301305"/>
                    </a:lnTo>
                    <a:lnTo>
                      <a:pt x="0" y="883555"/>
                    </a:lnTo>
                    <a:cubicBezTo>
                      <a:pt x="0" y="395581"/>
                      <a:pt x="395581" y="0"/>
                      <a:pt x="883555" y="0"/>
                    </a:cubicBezTo>
                    <a:close/>
                  </a:path>
                </a:pathLst>
              </a:cu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p>
            </p:txBody>
          </p:sp>
          <p:sp>
            <p:nvSpPr>
              <p:cNvPr id="73" name="文本框 12"/>
              <p:cNvSpPr txBox="1"/>
              <p:nvPr>
                <p:custDataLst>
                  <p:tags r:id="rId25"/>
                </p:custDataLst>
              </p:nvPr>
            </p:nvSpPr>
            <p:spPr>
              <a:xfrm>
                <a:off x="5546379" y="1805741"/>
                <a:ext cx="1469357" cy="68297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defRPr/>
                </a:pPr>
                <a:r>
                  <a:rPr lang="en-US" altLang="zh-CN" sz="320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rPr>
                  <a:t>05</a:t>
                </a:r>
                <a:endParaRPr lang="zh-CN" altLang="en-US" sz="3200" dirty="0">
                  <a:solidFill>
                    <a:schemeClr val="bg1"/>
                  </a:solidFill>
                  <a:latin typeface="锐字真言体免费商用" panose="02010600030101010101" pitchFamily="2" charset="-122"/>
                  <a:ea typeface="锐字真言体免费商用" panose="02010600030101010101" pitchFamily="2" charset="-122"/>
                  <a:cs typeface="+mn-ea"/>
                  <a:sym typeface="思源黑体" panose="020B0500000000000000" pitchFamily="34" charset="-122"/>
                </a:endParaRPr>
              </a:p>
            </p:txBody>
          </p:sp>
        </p:grpSp>
        <p:sp>
          <p:nvSpPr>
            <p:cNvPr id="70" name="文本框 69"/>
            <p:cNvSpPr txBox="1"/>
            <p:nvPr>
              <p:custDataLst>
                <p:tags r:id="rId26"/>
              </p:custDataLst>
            </p:nvPr>
          </p:nvSpPr>
          <p:spPr>
            <a:xfrm>
              <a:off x="6731981" y="1826297"/>
              <a:ext cx="5516880" cy="522000"/>
            </a:xfrm>
            <a:prstGeom prst="rect">
              <a:avLst/>
            </a:prstGeom>
            <a:noFill/>
          </p:spPr>
          <p:txBody>
            <a:bodyPr wrap="square" rtlCol="0">
              <a:spAutoFit/>
            </a:bodyPr>
            <a:lstStyle/>
            <a:p>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rPr>
                <a:t>采购及资产入库</a:t>
              </a:r>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rPr>
                <a:t>对接相关</a:t>
              </a:r>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rPr>
                <a:t>问题</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grpSp>
      <p:grpSp>
        <p:nvGrpSpPr>
          <p:cNvPr id="79" name="组合 78"/>
          <p:cNvGrpSpPr/>
          <p:nvPr/>
        </p:nvGrpSpPr>
        <p:grpSpPr>
          <a:xfrm>
            <a:off x="3416300" y="6413624"/>
            <a:ext cx="8470893" cy="369332"/>
            <a:chOff x="3416300" y="6413624"/>
            <a:chExt cx="8470893" cy="369332"/>
          </a:xfrm>
        </p:grpSpPr>
        <p:cxnSp>
          <p:nvCxnSpPr>
            <p:cNvPr id="74" name="直接连接符 73"/>
            <p:cNvCxnSpPr/>
            <p:nvPr/>
          </p:nvCxnSpPr>
          <p:spPr>
            <a:xfrm>
              <a:off x="3416300" y="6601025"/>
              <a:ext cx="6121400" cy="0"/>
            </a:xfrm>
            <a:prstGeom prst="line">
              <a:avLst/>
            </a:prstGeom>
            <a:ln w="28575">
              <a:solidFill>
                <a:srgbClr val="2E8EF2"/>
              </a:solidFill>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9581242" y="6413624"/>
              <a:ext cx="2305951" cy="369332"/>
            </a:xfrm>
            <a:prstGeom prst="rect">
              <a:avLst/>
            </a:prstGeom>
            <a:noFill/>
          </p:spPr>
          <p:txBody>
            <a:bodyPr wrap="square">
              <a:spAutoFit/>
            </a:bodyPr>
            <a:lstStyle/>
            <a:p>
              <a:pPr algn="dist"/>
              <a:r>
                <a:rPr lang="zh-CN" altLang="en-US" b="1">
                  <a:gradFill>
                    <a:gsLst>
                      <a:gs pos="56000">
                        <a:srgbClr val="339EF4"/>
                      </a:gs>
                      <a:gs pos="0">
                        <a:srgbClr val="246FEE"/>
                      </a:gs>
                      <a:gs pos="100000">
                        <a:srgbClr val="41CCFA"/>
                      </a:gs>
                    </a:gsLst>
                    <a:lin ang="5400000" scaled="1"/>
                  </a:gradFill>
                  <a:latin typeface="微软雅黑" panose="020B0503020204020204" pitchFamily="34" charset="-122"/>
                  <a:ea typeface="微软雅黑" panose="020B0503020204020204" pitchFamily="34" charset="-122"/>
                </a:rPr>
                <a:t>FINANCIAL</a:t>
              </a:r>
              <a:endParaRPr lang="zh-CN" altLang="en-US" b="1">
                <a:gradFill>
                  <a:gsLst>
                    <a:gs pos="56000">
                      <a:srgbClr val="339EF4"/>
                    </a:gs>
                    <a:gs pos="0">
                      <a:srgbClr val="246FEE"/>
                    </a:gs>
                    <a:gs pos="100000">
                      <a:srgbClr val="41CCFA"/>
                    </a:gs>
                  </a:gsLst>
                  <a:lin ang="5400000" scaled="1"/>
                </a:gra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mc:Choice>
    <mc:Fallback>
      <p:transition spd="slow"/>
    </mc:Fallback>
  </mc:AlternateContent>
  <p:timing>
    <p:tnLst>
      <p:par>
        <p:cTn id="1" dur="indefinite" restart="never" nodeType="tmRoot"/>
      </p:par>
    </p:tnLst>
    <p:bldLst>
      <p:bldP spid="8"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flipV="1">
            <a:off x="0" y="0"/>
            <a:ext cx="914400" cy="1371600"/>
          </a:xfrm>
          <a:prstGeom prst="r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箭头: 五边形 4"/>
          <p:cNvSpPr/>
          <p:nvPr/>
        </p:nvSpPr>
        <p:spPr>
          <a:xfrm flipH="1">
            <a:off x="7632943" y="0"/>
            <a:ext cx="5181600" cy="6858000"/>
          </a:xfrm>
          <a:prstGeom prst="homePlate">
            <a:avLst>
              <a:gd name="adj" fmla="val 28888"/>
            </a:avLst>
          </a:prstGeom>
          <a:blipFill dpi="0" rotWithShape="1">
            <a:blip r:embed="rId1"/>
            <a:srcRect/>
            <a:stretch>
              <a:fillRect l="-47000" r="-5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6610350" y="3997308"/>
            <a:ext cx="2290778" cy="2860692"/>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flipH="1">
            <a:off x="5734051" y="0"/>
            <a:ext cx="6788942" cy="6858000"/>
          </a:xfrm>
          <a:prstGeom prst="parallelogram">
            <a:avLst>
              <a:gd name="adj" fmla="val 71537"/>
            </a:avLst>
          </a:prstGeom>
          <a:solidFill>
            <a:schemeClr val="tx1">
              <a:lumMod val="95000"/>
              <a:lumOff val="5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0009770" y="0"/>
            <a:ext cx="4364460" cy="3764643"/>
            <a:chOff x="10009770" y="0"/>
            <a:chExt cx="4364460" cy="3764643"/>
          </a:xfrm>
        </p:grpSpPr>
        <p:sp>
          <p:nvSpPr>
            <p:cNvPr id="10" name="等腰三角形 9"/>
            <p:cNvSpPr/>
            <p:nvPr/>
          </p:nvSpPr>
          <p:spPr>
            <a:xfrm flipV="1">
              <a:off x="10009770" y="0"/>
              <a:ext cx="4364460" cy="3764643"/>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467861" y="401862"/>
              <a:ext cx="613410" cy="2770417"/>
            </a:xfrm>
            <a:prstGeom prst="rect">
              <a:avLst/>
            </a:prstGeom>
            <a:noFill/>
          </p:spPr>
          <p:txBody>
            <a:bodyPr vert="eaVert" wrap="square">
              <a:spAutoFit/>
            </a:bodyPr>
            <a:lstStyle/>
            <a:p>
              <a:pPr>
                <a:lnSpc>
                  <a:spcPct val="200000"/>
                </a:lnSpc>
              </a:pPr>
              <a:r>
                <a:rPr lang="en-US" altLang="zh-CN" sz="700" b="1" spc="300">
                  <a:solidFill>
                    <a:schemeClr val="bg1"/>
                  </a:solidFill>
                  <a:latin typeface="微软雅黑" panose="020B0503020204020204" pitchFamily="34" charset="-122"/>
                  <a:ea typeface="微软雅黑" panose="020B0503020204020204" pitchFamily="34" charset="-122"/>
                </a:rPr>
                <a:t>NOTES ON </a:t>
              </a:r>
              <a:r>
                <a:rPr lang="zh-CN" altLang="en-US" sz="700" b="1" spc="300">
                  <a:solidFill>
                    <a:schemeClr val="bg1"/>
                  </a:solidFill>
                  <a:latin typeface="微软雅黑" panose="020B0503020204020204" pitchFamily="34" charset="-122"/>
                  <a:ea typeface="微软雅黑" panose="020B0503020204020204" pitchFamily="34" charset="-122"/>
                </a:rPr>
                <a:t>FINANCIAL REIMBURSEMENT </a:t>
              </a:r>
              <a:endParaRPr lang="zh-CN" altLang="en-US" sz="700" b="1" spc="3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979249" y="437772"/>
              <a:ext cx="391219" cy="343655"/>
              <a:chOff x="356798" y="2384426"/>
              <a:chExt cx="391219" cy="343655"/>
            </a:xfrm>
            <a:solidFill>
              <a:schemeClr val="bg1"/>
            </a:solidFill>
          </p:grpSpPr>
          <p:sp>
            <p:nvSpPr>
              <p:cNvPr id="13" name="任意多边形: 形状 12"/>
              <p:cNvSpPr/>
              <p:nvPr/>
            </p:nvSpPr>
            <p:spPr>
              <a:xfrm>
                <a:off x="356798" y="2384426"/>
                <a:ext cx="175365" cy="343655"/>
              </a:xfrm>
              <a:custGeom>
                <a:avLst/>
                <a:gdLst/>
                <a:ahLst/>
                <a:cxnLst/>
                <a:rect l="l" t="t" r="r" b="b"/>
                <a:pathLst>
                  <a:path w="175365" h="343655">
                    <a:moveTo>
                      <a:pt x="2846" y="0"/>
                    </a:moveTo>
                    <a:lnTo>
                      <a:pt x="172237" y="0"/>
                    </a:lnTo>
                    <a:cubicBezTo>
                      <a:pt x="183592" y="129019"/>
                      <a:pt x="164040" y="243570"/>
                      <a:pt x="113580" y="343655"/>
                    </a:cubicBezTo>
                    <a:lnTo>
                      <a:pt x="0" y="343655"/>
                    </a:lnTo>
                    <a:cubicBezTo>
                      <a:pt x="36478" y="278622"/>
                      <a:pt x="59826" y="219054"/>
                      <a:pt x="70042" y="164951"/>
                    </a:cubicBezTo>
                    <a:lnTo>
                      <a:pt x="2846" y="164951"/>
                    </a:lnTo>
                    <a:lnTo>
                      <a:pt x="284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 name="任意多边形: 形状 13"/>
              <p:cNvSpPr/>
              <p:nvPr/>
            </p:nvSpPr>
            <p:spPr>
              <a:xfrm>
                <a:off x="574098" y="2385860"/>
                <a:ext cx="173919" cy="342221"/>
              </a:xfrm>
              <a:custGeom>
                <a:avLst/>
                <a:gdLst/>
                <a:ahLst/>
                <a:cxnLst/>
                <a:rect l="l" t="t" r="r" b="b"/>
                <a:pathLst>
                  <a:path w="173919" h="342221">
                    <a:moveTo>
                      <a:pt x="2847" y="0"/>
                    </a:moveTo>
                    <a:lnTo>
                      <a:pt x="170781" y="0"/>
                    </a:lnTo>
                    <a:cubicBezTo>
                      <a:pt x="182151" y="127106"/>
                      <a:pt x="162629" y="241180"/>
                      <a:pt x="112214" y="342221"/>
                    </a:cubicBezTo>
                    <a:lnTo>
                      <a:pt x="0" y="342221"/>
                    </a:lnTo>
                    <a:cubicBezTo>
                      <a:pt x="36479" y="278114"/>
                      <a:pt x="59827" y="218546"/>
                      <a:pt x="70043" y="163517"/>
                    </a:cubicBezTo>
                    <a:lnTo>
                      <a:pt x="2847" y="163517"/>
                    </a:lnTo>
                    <a:lnTo>
                      <a:pt x="284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5" name="文本框 14"/>
          <p:cNvSpPr txBox="1"/>
          <p:nvPr/>
        </p:nvSpPr>
        <p:spPr>
          <a:xfrm>
            <a:off x="973749" y="68439"/>
            <a:ext cx="7621712" cy="337185"/>
          </a:xfrm>
          <a:prstGeom prst="rect">
            <a:avLst/>
          </a:prstGeom>
          <a:noFill/>
        </p:spPr>
        <p:txBody>
          <a:bodyPr wrap="square">
            <a:spAutoFit/>
          </a:bodyPr>
          <a:lstStyle/>
          <a:p>
            <a:pPr algn="dist"/>
            <a:r>
              <a:rPr lang="en-US" altLang="zh-CN" sz="1600" b="1" i="1">
                <a:solidFill>
                  <a:schemeClr val="bg1">
                    <a:lumMod val="75000"/>
                  </a:schemeClr>
                </a:solidFill>
                <a:latin typeface="微软雅黑" panose="020B0503020204020204" pitchFamily="34" charset="-122"/>
                <a:ea typeface="微软雅黑" panose="020B0503020204020204" pitchFamily="34" charset="-122"/>
              </a:rPr>
              <a:t>NOTES ON </a:t>
            </a:r>
            <a:r>
              <a:rPr lang="zh-CN" altLang="en-US" sz="1600" b="1" i="1">
                <a:solidFill>
                  <a:schemeClr val="bg1">
                    <a:lumMod val="75000"/>
                  </a:schemeClr>
                </a:solidFill>
                <a:latin typeface="微软雅黑" panose="020B0503020204020204" pitchFamily="34" charset="-122"/>
                <a:ea typeface="微软雅黑" panose="020B0503020204020204" pitchFamily="34" charset="-122"/>
              </a:rPr>
              <a:t>FINANCIAL REIMBURSEMENT </a:t>
            </a:r>
            <a:endParaRPr lang="zh-CN" altLang="en-US" sz="1600" b="1" i="1">
              <a:solidFill>
                <a:schemeClr val="bg1">
                  <a:lumMod val="7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00871" y="3334630"/>
            <a:ext cx="6980522" cy="829945"/>
          </a:xfrm>
          <a:prstGeom prst="rect">
            <a:avLst/>
          </a:prstGeom>
          <a:noFill/>
        </p:spPr>
        <p:txBody>
          <a:bodyPr wrap="square" rtlCol="0">
            <a:spAutoFit/>
          </a:bodyPr>
          <a:lstStyle/>
          <a:p>
            <a:r>
              <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报销规则相关</a:t>
            </a:r>
            <a:r>
              <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问题</a:t>
            </a:r>
            <a:endPar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nvGrpSpPr>
          <p:cNvPr id="24" name="组合 23"/>
          <p:cNvGrpSpPr/>
          <p:nvPr/>
        </p:nvGrpSpPr>
        <p:grpSpPr>
          <a:xfrm>
            <a:off x="638045" y="2019036"/>
            <a:ext cx="3316857" cy="860776"/>
            <a:chOff x="360872" y="2080265"/>
            <a:chExt cx="3316857" cy="860776"/>
          </a:xfrm>
        </p:grpSpPr>
        <p:sp>
          <p:nvSpPr>
            <p:cNvPr id="23" name="矩形: 圆角 22"/>
            <p:cNvSpPr/>
            <p:nvPr/>
          </p:nvSpPr>
          <p:spPr>
            <a:xfrm>
              <a:off x="360872" y="2080265"/>
              <a:ext cx="3064500" cy="860776"/>
            </a:xfrm>
            <a:prstGeom prst="roundRect">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57200" y="2110044"/>
              <a:ext cx="3220529" cy="830997"/>
            </a:xfrm>
            <a:prstGeom prst="rect">
              <a:avLst/>
            </a:prstGeom>
            <a:noFill/>
          </p:spPr>
          <p:txBody>
            <a:bodyPr wrap="square" rtlCol="0">
              <a:spAutoFit/>
            </a:bodyPr>
            <a:lstStyle/>
            <a:p>
              <a:r>
                <a:rPr lang="en-US" altLang="zh-CN" sz="4800" b="1">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PART 01</a:t>
              </a:r>
              <a:endParaRPr lang="zh-CN" altLang="zh-CN" sz="48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grpSp>
        <p:nvGrpSpPr>
          <p:cNvPr id="22" name="组合 21"/>
          <p:cNvGrpSpPr/>
          <p:nvPr/>
        </p:nvGrpSpPr>
        <p:grpSpPr>
          <a:xfrm>
            <a:off x="544413" y="6323493"/>
            <a:ext cx="533399" cy="147637"/>
            <a:chOff x="707049" y="6062662"/>
            <a:chExt cx="533399" cy="147637"/>
          </a:xfrm>
        </p:grpSpPr>
        <p:sp>
          <p:nvSpPr>
            <p:cNvPr id="19" name="椭圆 18"/>
            <p:cNvSpPr/>
            <p:nvPr/>
          </p:nvSpPr>
          <p:spPr>
            <a:xfrm>
              <a:off x="707049"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99930"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092811"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bldLst>
      <p:bldP spid="4" grpId="0" animBg="1"/>
      <p:bldP spid="5" grpId="0" animBg="1"/>
      <p:bldP spid="6" grpId="0" animBg="1"/>
      <p:bldP spid="7" grpId="0" animBg="1"/>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组合 10"/>
          <p:cNvGrpSpPr/>
          <p:nvPr/>
        </p:nvGrpSpPr>
        <p:grpSpPr>
          <a:xfrm>
            <a:off x="3553090" y="1045470"/>
            <a:ext cx="7938476" cy="2274351"/>
            <a:chOff x="806071" y="1825756"/>
            <a:chExt cx="7938476" cy="2274351"/>
          </a:xfrm>
        </p:grpSpPr>
        <p:sp>
          <p:nvSpPr>
            <p:cNvPr id="2" name="矩形 1"/>
            <p:cNvSpPr/>
            <p:nvPr/>
          </p:nvSpPr>
          <p:spPr>
            <a:xfrm>
              <a:off x="1153077" y="1825756"/>
              <a:ext cx="3301456" cy="715581"/>
            </a:xfrm>
            <a:prstGeom prst="rect">
              <a:avLst/>
            </a:prstGeom>
          </p:spPr>
          <p:txBody>
            <a:bodyPr wrap="square">
              <a:spAutoFit/>
            </a:bodyPr>
            <a:lstStyle/>
            <a:p>
              <a:pPr>
                <a:lnSpc>
                  <a:spcPct val="150000"/>
                </a:lnSpc>
              </a:pPr>
              <a:r>
                <a:rPr lang="zh-CN" altLang="en-US" sz="3200" b="1" dirty="0" smtClean="0">
                  <a:solidFill>
                    <a:srgbClr val="409DEF"/>
                  </a:solidFill>
                  <a:latin typeface="黑体" panose="02010609060101010101" charset="-122"/>
                  <a:ea typeface="黑体" panose="02010609060101010101" charset="-122"/>
                  <a:cs typeface="+mn-ea"/>
                  <a:sym typeface="+mn-lt"/>
                </a:rPr>
                <a:t>自驾出差</a:t>
              </a:r>
              <a:endParaRPr lang="zh-CN" altLang="en-US" sz="3200" b="1" dirty="0">
                <a:solidFill>
                  <a:srgbClr val="409DEF"/>
                </a:solidFill>
                <a:latin typeface="黑体" panose="02010609060101010101" charset="-122"/>
                <a:ea typeface="黑体" panose="02010609060101010101" charset="-122"/>
                <a:cs typeface="+mn-ea"/>
                <a:sym typeface="+mn-lt"/>
              </a:endParaRPr>
            </a:p>
          </p:txBody>
        </p:sp>
        <p:sp>
          <p:nvSpPr>
            <p:cNvPr id="9" name="矩形 8"/>
            <p:cNvSpPr/>
            <p:nvPr/>
          </p:nvSpPr>
          <p:spPr>
            <a:xfrm>
              <a:off x="806071" y="2531657"/>
              <a:ext cx="7938476" cy="156845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400" dirty="0" smtClean="0">
                  <a:latin typeface="等线" panose="02010600030101010101" pitchFamily="2" charset="-122"/>
                  <a:ea typeface="等线" panose="02010600030101010101" pitchFamily="2" charset="-122"/>
                </a:rPr>
                <a:t>学校科研活动出差原则上不鼓励自驾车出行，确因工作需要自驾前往的，仅限</a:t>
              </a:r>
              <a:r>
                <a:rPr lang="zh-CN" altLang="en-US" sz="2400" b="1" dirty="0" smtClean="0">
                  <a:solidFill>
                    <a:srgbClr val="FF0000"/>
                  </a:solidFill>
                  <a:latin typeface="等线" panose="02010600030101010101" pitchFamily="2" charset="-122"/>
                  <a:ea typeface="等线" panose="02010600030101010101" pitchFamily="2" charset="-122"/>
                </a:rPr>
                <a:t>外来横向科研经费</a:t>
              </a:r>
              <a:r>
                <a:rPr lang="zh-CN" altLang="en-US" sz="2400" dirty="0" smtClean="0">
                  <a:latin typeface="等线" panose="02010600030101010101" pitchFamily="2" charset="-122"/>
                  <a:ea typeface="等线" panose="02010600030101010101" pitchFamily="2" charset="-122"/>
                </a:rPr>
                <a:t>中可凭票报销</a:t>
              </a:r>
              <a:r>
                <a:rPr lang="zh-CN" altLang="en-US" sz="2400" b="1" dirty="0" smtClean="0">
                  <a:solidFill>
                    <a:srgbClr val="FF0000"/>
                  </a:solidFill>
                  <a:latin typeface="等线" panose="02010600030101010101" pitchFamily="2" charset="-122"/>
                  <a:ea typeface="等线" panose="02010600030101010101" pitchFamily="2" charset="-122"/>
                </a:rPr>
                <a:t>合理范围内</a:t>
              </a:r>
              <a:r>
                <a:rPr lang="zh-CN" altLang="en-US" sz="2400" dirty="0" smtClean="0">
                  <a:latin typeface="等线" panose="02010600030101010101" pitchFamily="2" charset="-122"/>
                  <a:ea typeface="等线" panose="02010600030101010101" pitchFamily="2" charset="-122"/>
                </a:rPr>
                <a:t>的加油费、过路过桥费，</a:t>
              </a:r>
              <a:r>
                <a:rPr lang="zh-CN" altLang="en-US" sz="2400" b="1" dirty="0" smtClean="0">
                  <a:solidFill>
                    <a:srgbClr val="FF0000"/>
                  </a:solidFill>
                  <a:latin typeface="等线" panose="02010600030101010101" pitchFamily="2" charset="-122"/>
                  <a:ea typeface="等线" panose="02010600030101010101" pitchFamily="2" charset="-122"/>
                </a:rPr>
                <a:t>不发放伙食补助和公杂费</a:t>
              </a:r>
              <a:r>
                <a:rPr lang="zh-CN" altLang="en-US" sz="2400" dirty="0" smtClean="0">
                  <a:latin typeface="等线" panose="02010600030101010101" pitchFamily="2" charset="-122"/>
                  <a:ea typeface="等线" panose="02010600030101010101" pitchFamily="2" charset="-122"/>
                </a:rPr>
                <a:t>。</a:t>
              </a:r>
              <a:endParaRPr lang="zh-CN" altLang="en-US" sz="24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10" name="矩形 9"/>
            <p:cNvSpPr/>
            <p:nvPr/>
          </p:nvSpPr>
          <p:spPr>
            <a:xfrm>
              <a:off x="933450" y="2092564"/>
              <a:ext cx="188165" cy="372208"/>
            </a:xfrm>
            <a:prstGeom prst="rect">
              <a:avLst/>
            </a:prstGeom>
            <a:solidFill>
              <a:srgbClr val="409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472C4"/>
                </a:solidFill>
                <a:cs typeface="+mn-ea"/>
                <a:sym typeface="+mn-lt"/>
              </a:endParaRPr>
            </a:p>
          </p:txBody>
        </p:sp>
      </p:gr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rcRect l="20631" r="20631"/>
          <a:stretch>
            <a:fillRect/>
          </a:stretch>
        </p:blipFill>
        <p:spPr>
          <a:xfrm flipH="1">
            <a:off x="738556" y="1460472"/>
            <a:ext cx="2554731" cy="2505198"/>
          </a:xfrm>
          <a:prstGeom prst="rect">
            <a:avLst/>
          </a:prstGeom>
          <a:solidFill>
            <a:schemeClr val="bg1"/>
          </a:solidFill>
          <a:ln w="76200">
            <a:solidFill>
              <a:srgbClr val="409DEF"/>
            </a:solidFill>
          </a:ln>
          <a:effectLst>
            <a:outerShdw blurRad="50800" dist="38100" dir="5400000" algn="t" rotWithShape="0">
              <a:prstClr val="black">
                <a:alpha val="40000"/>
              </a:prstClr>
            </a:outerShdw>
          </a:effectLst>
        </p:spPr>
      </p:pic>
      <p:grpSp>
        <p:nvGrpSpPr>
          <p:cNvPr id="4" name="组合 10"/>
          <p:cNvGrpSpPr/>
          <p:nvPr/>
        </p:nvGrpSpPr>
        <p:grpSpPr>
          <a:xfrm>
            <a:off x="3472453" y="3109355"/>
            <a:ext cx="7938476" cy="1906230"/>
            <a:chOff x="806071" y="1825756"/>
            <a:chExt cx="7938476" cy="1906230"/>
          </a:xfrm>
        </p:grpSpPr>
        <p:sp>
          <p:nvSpPr>
            <p:cNvPr id="16" name="矩形 15"/>
            <p:cNvSpPr/>
            <p:nvPr/>
          </p:nvSpPr>
          <p:spPr>
            <a:xfrm>
              <a:off x="1153077" y="1825756"/>
              <a:ext cx="3301456" cy="715581"/>
            </a:xfrm>
            <a:prstGeom prst="rect">
              <a:avLst/>
            </a:prstGeom>
          </p:spPr>
          <p:txBody>
            <a:bodyPr wrap="square">
              <a:spAutoFit/>
            </a:bodyPr>
            <a:lstStyle/>
            <a:p>
              <a:pPr>
                <a:lnSpc>
                  <a:spcPct val="150000"/>
                </a:lnSpc>
              </a:pPr>
              <a:r>
                <a:rPr lang="zh-CN" altLang="en-US" sz="3200" b="1" dirty="0" smtClean="0">
                  <a:solidFill>
                    <a:srgbClr val="409DEF"/>
                  </a:solidFill>
                  <a:latin typeface="黑体" panose="02010609060101010101" charset="-122"/>
                  <a:ea typeface="黑体" panose="02010609060101010101" charset="-122"/>
                  <a:cs typeface="+mn-ea"/>
                  <a:sym typeface="+mn-lt"/>
                </a:rPr>
                <a:t>交通意外保险</a:t>
              </a:r>
              <a:endParaRPr lang="zh-CN" altLang="en-US" sz="3200" b="1" dirty="0">
                <a:solidFill>
                  <a:srgbClr val="409DEF"/>
                </a:solidFill>
                <a:latin typeface="黑体" panose="02010609060101010101" charset="-122"/>
                <a:ea typeface="黑体" panose="02010609060101010101" charset="-122"/>
                <a:cs typeface="+mn-ea"/>
                <a:sym typeface="+mn-lt"/>
              </a:endParaRPr>
            </a:p>
          </p:txBody>
        </p:sp>
        <p:sp>
          <p:nvSpPr>
            <p:cNvPr id="17" name="矩形 16"/>
            <p:cNvSpPr/>
            <p:nvPr/>
          </p:nvSpPr>
          <p:spPr>
            <a:xfrm>
              <a:off x="806071" y="2531657"/>
              <a:ext cx="7938476" cy="1200329"/>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400" dirty="0" smtClean="0">
                  <a:latin typeface="等线" panose="02010600030101010101" pitchFamily="2" charset="-122"/>
                  <a:ea typeface="等线" panose="02010600030101010101" pitchFamily="2" charset="-122"/>
                </a:rPr>
                <a:t>学生、外籍教师、临时聘用人员、外请专家等未统一购买公共交通意外保险的人员出差每人次可以购买交通意外保险一份，</a:t>
              </a:r>
              <a:r>
                <a:rPr lang="zh-CN" altLang="en-US" sz="2400" b="1" dirty="0" smtClean="0">
                  <a:solidFill>
                    <a:srgbClr val="FF0000"/>
                  </a:solidFill>
                  <a:latin typeface="等线" panose="02010600030101010101" pitchFamily="2" charset="-122"/>
                  <a:ea typeface="等线" panose="02010600030101010101" pitchFamily="2" charset="-122"/>
                </a:rPr>
                <a:t>每份不得超过</a:t>
              </a:r>
              <a:r>
                <a:rPr lang="en-US" sz="2400" b="1" dirty="0" smtClean="0">
                  <a:solidFill>
                    <a:srgbClr val="FF0000"/>
                  </a:solidFill>
                  <a:latin typeface="等线" panose="02010600030101010101" pitchFamily="2" charset="-122"/>
                  <a:ea typeface="等线" panose="02010600030101010101" pitchFamily="2" charset="-122"/>
                </a:rPr>
                <a:t>30</a:t>
              </a:r>
              <a:r>
                <a:rPr lang="zh-CN" altLang="en-US" sz="2400" b="1" dirty="0" smtClean="0">
                  <a:solidFill>
                    <a:srgbClr val="FF0000"/>
                  </a:solidFill>
                  <a:latin typeface="等线" panose="02010600030101010101" pitchFamily="2" charset="-122"/>
                  <a:ea typeface="等线" panose="02010600030101010101" pitchFamily="2" charset="-122"/>
                </a:rPr>
                <a:t>元</a:t>
              </a:r>
              <a:r>
                <a:rPr lang="zh-CN" altLang="en-US" sz="2400" dirty="0" smtClean="0">
                  <a:latin typeface="等线" panose="02010600030101010101" pitchFamily="2" charset="-122"/>
                  <a:ea typeface="等线" panose="02010600030101010101" pitchFamily="2" charset="-122"/>
                </a:rPr>
                <a:t>。</a:t>
              </a:r>
              <a:endParaRPr lang="zh-CN" altLang="en-US" sz="24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27" name="矩形 26"/>
            <p:cNvSpPr/>
            <p:nvPr/>
          </p:nvSpPr>
          <p:spPr>
            <a:xfrm>
              <a:off x="933450" y="2092564"/>
              <a:ext cx="188165" cy="372208"/>
            </a:xfrm>
            <a:prstGeom prst="rect">
              <a:avLst/>
            </a:prstGeom>
            <a:solidFill>
              <a:srgbClr val="409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 name="组合 10"/>
          <p:cNvGrpSpPr/>
          <p:nvPr/>
        </p:nvGrpSpPr>
        <p:grpSpPr>
          <a:xfrm>
            <a:off x="578272" y="4900612"/>
            <a:ext cx="11383970" cy="1535846"/>
            <a:chOff x="806071" y="1825756"/>
            <a:chExt cx="11383970" cy="1535846"/>
          </a:xfrm>
        </p:grpSpPr>
        <p:sp>
          <p:nvSpPr>
            <p:cNvPr id="29" name="矩形 28"/>
            <p:cNvSpPr/>
            <p:nvPr/>
          </p:nvSpPr>
          <p:spPr>
            <a:xfrm>
              <a:off x="1153077" y="1825756"/>
              <a:ext cx="4065796" cy="830997"/>
            </a:xfrm>
            <a:prstGeom prst="rect">
              <a:avLst/>
            </a:prstGeom>
          </p:spPr>
          <p:txBody>
            <a:bodyPr wrap="square">
              <a:spAutoFit/>
            </a:bodyPr>
            <a:lstStyle/>
            <a:p>
              <a:pPr>
                <a:lnSpc>
                  <a:spcPct val="150000"/>
                </a:lnSpc>
              </a:pPr>
              <a:r>
                <a:rPr lang="zh-CN" altLang="en-US" sz="3200" b="1" dirty="0" smtClean="0">
                  <a:solidFill>
                    <a:srgbClr val="409DEF"/>
                  </a:solidFill>
                  <a:latin typeface="黑体" panose="02010609060101010101" charset="-122"/>
                  <a:ea typeface="黑体" panose="02010609060101010101" charset="-122"/>
                  <a:cs typeface="+mn-ea"/>
                  <a:sym typeface="+mn-lt"/>
                </a:rPr>
                <a:t>市内出租车网约车</a:t>
              </a:r>
              <a:endParaRPr lang="zh-CN" altLang="en-US" sz="3200" b="1" dirty="0">
                <a:solidFill>
                  <a:srgbClr val="409DEF"/>
                </a:solidFill>
                <a:latin typeface="黑体" panose="02010609060101010101" charset="-122"/>
                <a:ea typeface="黑体" panose="02010609060101010101" charset="-122"/>
                <a:cs typeface="+mn-ea"/>
                <a:sym typeface="+mn-lt"/>
              </a:endParaRPr>
            </a:p>
          </p:txBody>
        </p:sp>
        <p:sp>
          <p:nvSpPr>
            <p:cNvPr id="30" name="矩形 29"/>
            <p:cNvSpPr/>
            <p:nvPr/>
          </p:nvSpPr>
          <p:spPr>
            <a:xfrm>
              <a:off x="806071" y="2531657"/>
              <a:ext cx="11383970" cy="82994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400" b="1" dirty="0">
                  <a:solidFill>
                    <a:srgbClr val="FF0000"/>
                  </a:solidFill>
                  <a:latin typeface="等线" panose="02010600030101010101" pitchFamily="2" charset="-122"/>
                  <a:ea typeface="等线" panose="02010600030101010101" pitchFamily="2" charset="-122"/>
                </a:rPr>
                <a:t>市内出租车、网约车不允许报销</a:t>
              </a:r>
              <a:r>
                <a:rPr lang="zh-CN" altLang="en-US" sz="2400" dirty="0" smtClean="0">
                  <a:latin typeface="等线" panose="02010600030101010101" pitchFamily="2" charset="-122"/>
                  <a:ea typeface="等线" panose="02010600030101010101" pitchFamily="2" charset="-122"/>
                </a:rPr>
                <a:t>。</a:t>
              </a:r>
              <a:r>
                <a:rPr lang="zh-CN" altLang="en-US" sz="2400" dirty="0" smtClean="0">
                  <a:solidFill>
                    <a:schemeClr val="tx1">
                      <a:lumMod val="65000"/>
                      <a:lumOff val="35000"/>
                    </a:schemeClr>
                  </a:solidFill>
                  <a:latin typeface="等线" panose="02010600030101010101" pitchFamily="2" charset="-122"/>
                  <a:ea typeface="等线" panose="02010600030101010101" pitchFamily="2" charset="-122"/>
                  <a:cs typeface="+mn-ea"/>
                  <a:sym typeface="+mn-lt"/>
                </a:rPr>
                <a:t>（</a:t>
              </a:r>
              <a:r>
                <a:rPr lang="en-US" altLang="zh-CN" sz="2400" dirty="0" smtClean="0">
                  <a:latin typeface="等线" panose="02010600030101010101" pitchFamily="2" charset="-122"/>
                  <a:ea typeface="等线" panose="02010600030101010101" pitchFamily="2" charset="-122"/>
                </a:rPr>
                <a:t>《</a:t>
              </a:r>
              <a:r>
                <a:rPr lang="zh-CN" altLang="en-US" sz="2400" dirty="0" smtClean="0">
                  <a:latin typeface="等线" panose="02010600030101010101" pitchFamily="2" charset="-122"/>
                  <a:ea typeface="等线" panose="02010600030101010101" pitchFamily="2" charset="-122"/>
                </a:rPr>
                <a:t>公务交通费用管理办法</a:t>
              </a:r>
              <a:r>
                <a:rPr lang="en-US" altLang="zh-CN" sz="2400" dirty="0" smtClean="0">
                  <a:latin typeface="等线" panose="02010600030101010101" pitchFamily="2" charset="-122"/>
                  <a:ea typeface="等线" panose="02010600030101010101" pitchFamily="2" charset="-122"/>
                </a:rPr>
                <a:t>》</a:t>
              </a:r>
              <a:r>
                <a:rPr lang="en-US" sz="2400" dirty="0" smtClean="0">
                  <a:latin typeface="等线" panose="02010600030101010101" pitchFamily="2" charset="-122"/>
                  <a:ea typeface="等线" panose="02010600030101010101" pitchFamily="2" charset="-122"/>
                </a:rPr>
                <a:t>(</a:t>
              </a:r>
              <a:r>
                <a:rPr lang="zh-CN" altLang="en-US" sz="2400" dirty="0" smtClean="0">
                  <a:latin typeface="等线" panose="02010600030101010101" pitchFamily="2" charset="-122"/>
                  <a:ea typeface="等线" panose="02010600030101010101" pitchFamily="2" charset="-122"/>
                </a:rPr>
                <a:t>湖师院校办发</a:t>
              </a:r>
              <a:r>
                <a:rPr lang="en-US" altLang="zh-CN" sz="2400" dirty="0" smtClean="0">
                  <a:latin typeface="等线" panose="02010600030101010101" pitchFamily="2" charset="-122"/>
                  <a:ea typeface="等线" panose="02010600030101010101" pitchFamily="2" charset="-122"/>
                </a:rPr>
                <a:t>〔</a:t>
              </a:r>
              <a:r>
                <a:rPr lang="en-US" sz="2400" dirty="0" smtClean="0">
                  <a:latin typeface="等线" panose="02010600030101010101" pitchFamily="2" charset="-122"/>
                  <a:ea typeface="等线" panose="02010600030101010101" pitchFamily="2" charset="-122"/>
                </a:rPr>
                <a:t>2019</a:t>
              </a:r>
              <a:r>
                <a:rPr lang="en-US" altLang="zh-CN" sz="2400" dirty="0" smtClean="0">
                  <a:latin typeface="等线" panose="02010600030101010101" pitchFamily="2" charset="-122"/>
                  <a:ea typeface="等线" panose="02010600030101010101" pitchFamily="2" charset="-122"/>
                </a:rPr>
                <a:t>〕</a:t>
              </a:r>
              <a:r>
                <a:rPr lang="en-US" sz="2400" dirty="0" smtClean="0">
                  <a:latin typeface="等线" panose="02010600030101010101" pitchFamily="2" charset="-122"/>
                  <a:ea typeface="等线" panose="02010600030101010101" pitchFamily="2" charset="-122"/>
                </a:rPr>
                <a:t>2</a:t>
              </a:r>
              <a:r>
                <a:rPr lang="zh-CN" altLang="en-US" sz="2400" dirty="0" smtClean="0">
                  <a:latin typeface="等线" panose="02010600030101010101" pitchFamily="2" charset="-122"/>
                  <a:ea typeface="等线" panose="02010600030101010101" pitchFamily="2" charset="-122"/>
                </a:rPr>
                <a:t>号）已废止</a:t>
              </a:r>
              <a:r>
                <a:rPr lang="zh-CN" altLang="en-US" sz="2400" dirty="0">
                  <a:latin typeface="等线" panose="02010600030101010101" pitchFamily="2" charset="-122"/>
                  <a:ea typeface="等线" panose="02010600030101010101" pitchFamily="2" charset="-122"/>
                </a:rPr>
                <a:t>）</a:t>
              </a:r>
              <a:endParaRPr lang="zh-CN" altLang="en-US" sz="24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31" name="矩形 30"/>
            <p:cNvSpPr/>
            <p:nvPr/>
          </p:nvSpPr>
          <p:spPr>
            <a:xfrm>
              <a:off x="933450" y="2092564"/>
              <a:ext cx="188165" cy="372208"/>
            </a:xfrm>
            <a:prstGeom prst="rect">
              <a:avLst/>
            </a:prstGeom>
            <a:solidFill>
              <a:srgbClr val="409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5" name="组合 24"/>
          <p:cNvGrpSpPr/>
          <p:nvPr/>
        </p:nvGrpSpPr>
        <p:grpSpPr>
          <a:xfrm>
            <a:off x="365712" y="297103"/>
            <a:ext cx="6334025" cy="584775"/>
            <a:chOff x="447672" y="702416"/>
            <a:chExt cx="5350219" cy="584775"/>
          </a:xfrm>
        </p:grpSpPr>
        <p:grpSp>
          <p:nvGrpSpPr>
            <p:cNvPr id="26" name="组合 25"/>
            <p:cNvGrpSpPr/>
            <p:nvPr/>
          </p:nvGrpSpPr>
          <p:grpSpPr>
            <a:xfrm flipH="1" flipV="1">
              <a:off x="447672" y="722660"/>
              <a:ext cx="502373" cy="442687"/>
              <a:chOff x="8165447" y="3103389"/>
              <a:chExt cx="4260829" cy="3754611"/>
            </a:xfrm>
          </p:grpSpPr>
          <p:sp>
            <p:nvSpPr>
              <p:cNvPr id="32" name="等腰三角形 3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6021" r="9350"/>
          <a:stretch>
            <a:fillRect/>
          </a:stretch>
        </p:blipFill>
        <p:spPr>
          <a:xfrm>
            <a:off x="8722999" y="1746417"/>
            <a:ext cx="2918153" cy="2605775"/>
          </a:xfrm>
          <a:prstGeom prst="rect">
            <a:avLst/>
          </a:prstGeom>
          <a:solidFill>
            <a:schemeClr val="bg1"/>
          </a:solidFill>
          <a:ln w="76200">
            <a:solidFill>
              <a:schemeClr val="bg1"/>
            </a:solidFill>
          </a:ln>
          <a:effectLst>
            <a:outerShdw blurRad="50800" dist="38100" dir="5400000" algn="t" rotWithShape="0">
              <a:prstClr val="black">
                <a:alpha val="40000"/>
              </a:prstClr>
            </a:outerShdw>
          </a:effectLst>
        </p:spPr>
      </p:pic>
      <p:grpSp>
        <p:nvGrpSpPr>
          <p:cNvPr id="28" name="组合 10"/>
          <p:cNvGrpSpPr/>
          <p:nvPr/>
        </p:nvGrpSpPr>
        <p:grpSpPr>
          <a:xfrm>
            <a:off x="546135" y="1071854"/>
            <a:ext cx="7938476" cy="3383557"/>
            <a:chOff x="806071" y="1825756"/>
            <a:chExt cx="7938476" cy="3383557"/>
          </a:xfrm>
        </p:grpSpPr>
        <p:sp>
          <p:nvSpPr>
            <p:cNvPr id="29" name="矩形 28"/>
            <p:cNvSpPr/>
            <p:nvPr/>
          </p:nvSpPr>
          <p:spPr>
            <a:xfrm>
              <a:off x="1153076" y="1825756"/>
              <a:ext cx="5437335" cy="743986"/>
            </a:xfrm>
            <a:prstGeom prst="rect">
              <a:avLst/>
            </a:prstGeom>
          </p:spPr>
          <p:txBody>
            <a:bodyPr wrap="square">
              <a:spAutoFit/>
            </a:bodyPr>
            <a:lstStyle/>
            <a:p>
              <a:pPr>
                <a:lnSpc>
                  <a:spcPct val="150000"/>
                </a:lnSpc>
              </a:pPr>
              <a:r>
                <a:rPr lang="zh-CN" altLang="en-US" sz="3200" b="1" dirty="0" smtClean="0">
                  <a:solidFill>
                    <a:srgbClr val="409DEF"/>
                  </a:solidFill>
                  <a:latin typeface="微软雅黑" panose="020B0503020204020204" pitchFamily="34" charset="-122"/>
                  <a:ea typeface="微软雅黑" panose="020B0503020204020204" pitchFamily="34" charset="-122"/>
                  <a:cs typeface="+mn-ea"/>
                  <a:sym typeface="+mn-lt"/>
                </a:rPr>
                <a:t>参加会议、培训的差旅费</a:t>
              </a:r>
              <a:endParaRPr lang="zh-CN" altLang="en-US" sz="3200" b="1" dirty="0">
                <a:solidFill>
                  <a:srgbClr val="409DEF"/>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806071" y="2531657"/>
              <a:ext cx="7938476" cy="2677656"/>
            </a:xfrm>
            <a:prstGeom prst="rect">
              <a:avLst/>
            </a:prstGeom>
            <a:noFill/>
          </p:spPr>
          <p:txBody>
            <a:bodyPr wrap="square">
              <a:spAutoFit/>
            </a:bodyPr>
            <a:lstStyle/>
            <a:p>
              <a:pPr marL="457200" indent="-457200">
                <a:buClr>
                  <a:srgbClr val="0070C0"/>
                </a:buClr>
                <a:buFont typeface="Wingdings" panose="05000000000000000000" pitchFamily="2" charset="2"/>
                <a:buChar char="l"/>
              </a:pPr>
              <a:r>
                <a:rPr lang="zh-CN" altLang="en-US" sz="2400" dirty="0" smtClean="0">
                  <a:latin typeface="等线" panose="02010600030101010101" pitchFamily="2" charset="-122"/>
                  <a:ea typeface="等线" panose="02010600030101010101" pitchFamily="2" charset="-122"/>
                </a:rPr>
                <a:t>出差人员到常驻地以外地区参加会议、培训，按规定报销往返（一般指头尾两天）会议、培训地点的城市间交通费、伙食补助费和公杂费；</a:t>
              </a:r>
              <a:r>
                <a:rPr lang="zh-CN" altLang="en-US" sz="2400" b="1" dirty="0" smtClean="0">
                  <a:solidFill>
                    <a:srgbClr val="FF0000"/>
                  </a:solidFill>
                  <a:latin typeface="等线" panose="02010600030101010101" pitchFamily="2" charset="-122"/>
                  <a:ea typeface="等线" panose="02010600030101010101" pitchFamily="2" charset="-122"/>
                </a:rPr>
                <a:t>会议、培训期间的公杂费原则上不予报销</a:t>
              </a:r>
              <a:r>
                <a:rPr lang="zh-CN" altLang="en-US" sz="2400" dirty="0" smtClean="0">
                  <a:latin typeface="等线" panose="02010600030101010101" pitchFamily="2" charset="-122"/>
                  <a:ea typeface="等线" panose="02010600030101010101" pitchFamily="2" charset="-122"/>
                </a:rPr>
                <a:t>，住宿费、伙食补助费分以下情况处理：</a:t>
              </a:r>
              <a:endParaRPr lang="en-US" altLang="zh-CN" sz="2400" dirty="0" smtClean="0">
                <a:latin typeface="等线" panose="02010600030101010101" pitchFamily="2" charset="-122"/>
                <a:ea typeface="等线" panose="02010600030101010101" pitchFamily="2" charset="-122"/>
              </a:endParaRPr>
            </a:p>
            <a:p>
              <a:pPr marL="457200" indent="-457200">
                <a:buClr>
                  <a:srgbClr val="409DEF"/>
                </a:buClr>
                <a:buFont typeface="Wingdings" panose="05000000000000000000" pitchFamily="2" charset="2"/>
                <a:buChar char="l"/>
              </a:pPr>
              <a:r>
                <a:rPr lang="zh-CN" altLang="en-US" sz="2400" dirty="0" smtClean="0">
                  <a:latin typeface="等线" panose="02010600030101010101" pitchFamily="2" charset="-122"/>
                  <a:ea typeface="等线" panose="02010600030101010101" pitchFamily="2" charset="-122"/>
                </a:rPr>
                <a:t>（一）统一安排食宿且费用由主办方承担的，不报销住宿费和伙食补助费。</a:t>
              </a:r>
              <a:endParaRPr lang="en-US" altLang="zh-CN" sz="2400" dirty="0" smtClean="0">
                <a:latin typeface="等线" panose="02010600030101010101" pitchFamily="2" charset="-122"/>
                <a:ea typeface="等线" panose="02010600030101010101" pitchFamily="2" charset="-122"/>
              </a:endParaRPr>
            </a:p>
          </p:txBody>
        </p:sp>
        <p:sp>
          <p:nvSpPr>
            <p:cNvPr id="31" name="矩形 30"/>
            <p:cNvSpPr/>
            <p:nvPr/>
          </p:nvSpPr>
          <p:spPr>
            <a:xfrm>
              <a:off x="933450" y="2092564"/>
              <a:ext cx="188165" cy="372208"/>
            </a:xfrm>
            <a:prstGeom prst="rect">
              <a:avLst/>
            </a:prstGeom>
            <a:solidFill>
              <a:srgbClr val="409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2" name="组合 10"/>
          <p:cNvGrpSpPr/>
          <p:nvPr/>
        </p:nvGrpSpPr>
        <p:grpSpPr>
          <a:xfrm>
            <a:off x="569480" y="5120412"/>
            <a:ext cx="11383970" cy="1536898"/>
            <a:chOff x="806071" y="1825756"/>
            <a:chExt cx="11383970" cy="1536898"/>
          </a:xfrm>
        </p:grpSpPr>
        <p:sp>
          <p:nvSpPr>
            <p:cNvPr id="33" name="矩形 32"/>
            <p:cNvSpPr/>
            <p:nvPr/>
          </p:nvSpPr>
          <p:spPr>
            <a:xfrm>
              <a:off x="1153076" y="1825756"/>
              <a:ext cx="6073399" cy="830997"/>
            </a:xfrm>
            <a:prstGeom prst="rect">
              <a:avLst/>
            </a:prstGeom>
          </p:spPr>
          <p:txBody>
            <a:bodyPr wrap="square">
              <a:spAutoFit/>
            </a:bodyPr>
            <a:lstStyle/>
            <a:p>
              <a:pPr>
                <a:lnSpc>
                  <a:spcPct val="150000"/>
                </a:lnSpc>
              </a:pPr>
              <a:r>
                <a:rPr lang="zh-CN" altLang="en-US" sz="3200" b="1" dirty="0" smtClean="0">
                  <a:solidFill>
                    <a:srgbClr val="409DEF"/>
                  </a:solidFill>
                  <a:latin typeface="黑体" panose="02010609060101010101" charset="-122"/>
                  <a:ea typeface="黑体" panose="02010609060101010101" charset="-122"/>
                  <a:cs typeface="+mn-ea"/>
                  <a:sym typeface="+mn-lt"/>
                </a:rPr>
                <a:t>出差住自己家里的差旅费报销</a:t>
              </a:r>
              <a:endParaRPr lang="zh-CN" altLang="en-US" sz="3200" b="1" dirty="0">
                <a:solidFill>
                  <a:srgbClr val="409DEF"/>
                </a:solidFill>
                <a:latin typeface="黑体" panose="02010609060101010101" charset="-122"/>
                <a:ea typeface="黑体" panose="02010609060101010101" charset="-122"/>
                <a:cs typeface="+mn-ea"/>
                <a:sym typeface="+mn-lt"/>
              </a:endParaRPr>
            </a:p>
          </p:txBody>
        </p:sp>
        <p:sp>
          <p:nvSpPr>
            <p:cNvPr id="34" name="矩形 33"/>
            <p:cNvSpPr/>
            <p:nvPr/>
          </p:nvSpPr>
          <p:spPr>
            <a:xfrm>
              <a:off x="806071" y="2531657"/>
              <a:ext cx="11383970" cy="830997"/>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400" b="1" dirty="0" smtClean="0">
                  <a:solidFill>
                    <a:srgbClr val="FF0000"/>
                  </a:solidFill>
                  <a:latin typeface="等线" panose="02010600030101010101" pitchFamily="2" charset="-122"/>
                  <a:ea typeface="等线" panose="02010600030101010101" pitchFamily="2" charset="-122"/>
                </a:rPr>
                <a:t>寒暑假和法定节假日期间</a:t>
              </a:r>
              <a:r>
                <a:rPr lang="zh-CN" altLang="en-US" sz="2400" dirty="0" smtClean="0">
                  <a:latin typeface="等线" panose="02010600030101010101" pitchFamily="2" charset="-122"/>
                  <a:ea typeface="等线" panose="02010600030101010101" pitchFamily="2" charset="-122"/>
                </a:rPr>
                <a:t>出差因住在自己家里或其他原因无法取得住宿费发票的</a:t>
              </a:r>
              <a:r>
                <a:rPr lang="zh-CN" altLang="en-US" sz="2400" b="1" dirty="0" smtClean="0">
                  <a:solidFill>
                    <a:srgbClr val="FF0000"/>
                  </a:solidFill>
                  <a:latin typeface="等线" panose="02010600030101010101" pitchFamily="2" charset="-122"/>
                  <a:ea typeface="等线" panose="02010600030101010101" pitchFamily="2" charset="-122"/>
                </a:rPr>
                <a:t>不予报销伙食补助和公杂费</a:t>
              </a:r>
              <a:r>
                <a:rPr lang="zh-CN" altLang="en-US" sz="2400" dirty="0" smtClean="0">
                  <a:latin typeface="等线" panose="02010600030101010101" pitchFamily="2" charset="-122"/>
                  <a:ea typeface="等线" panose="02010600030101010101" pitchFamily="2" charset="-122"/>
                </a:rPr>
                <a:t>。</a:t>
              </a:r>
              <a:endParaRPr lang="zh-CN" altLang="en-US" sz="24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35" name="矩形 34"/>
            <p:cNvSpPr/>
            <p:nvPr/>
          </p:nvSpPr>
          <p:spPr>
            <a:xfrm>
              <a:off x="933450" y="2092564"/>
              <a:ext cx="188165" cy="372208"/>
            </a:xfrm>
            <a:prstGeom prst="rect">
              <a:avLst/>
            </a:prstGeom>
            <a:solidFill>
              <a:srgbClr val="409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矩形 35"/>
          <p:cNvSpPr/>
          <p:nvPr/>
        </p:nvSpPr>
        <p:spPr>
          <a:xfrm>
            <a:off x="568568" y="4435651"/>
            <a:ext cx="11195539" cy="830997"/>
          </a:xfrm>
          <a:prstGeom prst="rect">
            <a:avLst/>
          </a:prstGeom>
        </p:spPr>
        <p:txBody>
          <a:bodyPr wrap="square">
            <a:spAutoFit/>
          </a:bodyPr>
          <a:lstStyle/>
          <a:p>
            <a:pPr marL="457200" indent="-457200">
              <a:buClr>
                <a:srgbClr val="409DEF"/>
              </a:buClr>
              <a:buFont typeface="Wingdings" panose="05000000000000000000" pitchFamily="2" charset="2"/>
              <a:buChar char="l"/>
            </a:pPr>
            <a:r>
              <a:rPr lang="zh-CN" altLang="en-US" sz="2400" dirty="0" smtClean="0">
                <a:latin typeface="等线" panose="02010600030101010101" pitchFamily="2" charset="-122"/>
                <a:ea typeface="等线" panose="02010600030101010101" pitchFamily="2" charset="-122"/>
              </a:rPr>
              <a:t>（二）举办方统一安排食宿且费用自理的，凭会议或培训通知、食宿发票等有效证明在</a:t>
            </a:r>
            <a:r>
              <a:rPr lang="zh-CN" altLang="en-US" sz="2400" b="1" dirty="0" smtClean="0">
                <a:solidFill>
                  <a:srgbClr val="FF0000"/>
                </a:solidFill>
                <a:latin typeface="等线" panose="02010600030101010101" pitchFamily="2" charset="-122"/>
                <a:ea typeface="等线" panose="02010600030101010101" pitchFamily="2" charset="-122"/>
              </a:rPr>
              <a:t>限额标准</a:t>
            </a:r>
            <a:r>
              <a:rPr lang="zh-CN" altLang="en-US" sz="2400" dirty="0" smtClean="0">
                <a:latin typeface="等线" panose="02010600030101010101" pitchFamily="2" charset="-122"/>
                <a:ea typeface="等线" panose="02010600030101010101" pitchFamily="2" charset="-122"/>
              </a:rPr>
              <a:t>内</a:t>
            </a:r>
            <a:r>
              <a:rPr lang="zh-CN" altLang="en-US" sz="2400" b="1" dirty="0" smtClean="0">
                <a:solidFill>
                  <a:srgbClr val="FF0000"/>
                </a:solidFill>
                <a:latin typeface="等线" panose="02010600030101010101" pitchFamily="2" charset="-122"/>
                <a:ea typeface="等线" panose="02010600030101010101" pitchFamily="2" charset="-122"/>
              </a:rPr>
              <a:t>凭据报销</a:t>
            </a:r>
            <a:r>
              <a:rPr lang="zh-CN" altLang="en-US" sz="2400" dirty="0" smtClean="0">
                <a:latin typeface="等线" panose="02010600030101010101" pitchFamily="2" charset="-122"/>
                <a:ea typeface="等线" panose="02010600030101010101" pitchFamily="2" charset="-122"/>
              </a:rPr>
              <a:t>住宿费和伙食补助费。</a:t>
            </a:r>
            <a:endParaRPr lang="en-US" altLang="zh-CN" sz="2400" dirty="0" smtClean="0">
              <a:latin typeface="等线" panose="02010600030101010101" pitchFamily="2" charset="-122"/>
              <a:ea typeface="等线" panose="02010600030101010101" pitchFamily="2" charset="-122"/>
            </a:endParaRPr>
          </a:p>
        </p:txBody>
      </p:sp>
      <p:grpSp>
        <p:nvGrpSpPr>
          <p:cNvPr id="41" name="组合 40"/>
          <p:cNvGrpSpPr/>
          <p:nvPr/>
        </p:nvGrpSpPr>
        <p:grpSpPr>
          <a:xfrm>
            <a:off x="365712" y="297103"/>
            <a:ext cx="6334025" cy="584775"/>
            <a:chOff x="447672" y="702416"/>
            <a:chExt cx="5350219" cy="584775"/>
          </a:xfrm>
        </p:grpSpPr>
        <p:grpSp>
          <p:nvGrpSpPr>
            <p:cNvPr id="42" name="组合 41"/>
            <p:cNvGrpSpPr/>
            <p:nvPr/>
          </p:nvGrpSpPr>
          <p:grpSpPr>
            <a:xfrm flipH="1" flipV="1">
              <a:off x="447672" y="722660"/>
              <a:ext cx="502373" cy="442687"/>
              <a:chOff x="8165447" y="3103389"/>
              <a:chExt cx="4260829" cy="3754611"/>
            </a:xfrm>
          </p:grpSpPr>
          <p:sp>
            <p:nvSpPr>
              <p:cNvPr id="44" name="等腰三角形 4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矩形 9"/>
          <p:cNvSpPr/>
          <p:nvPr/>
        </p:nvSpPr>
        <p:spPr>
          <a:xfrm>
            <a:off x="1094181" y="1086937"/>
            <a:ext cx="9934310" cy="830997"/>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400" dirty="0" smtClean="0">
                <a:latin typeface="等线" panose="02010600030101010101" pitchFamily="2" charset="-122"/>
                <a:ea typeface="等线" panose="02010600030101010101" pitchFamily="2" charset="-122"/>
              </a:rPr>
              <a:t>差旅费报销时出差事由必须</a:t>
            </a:r>
            <a:r>
              <a:rPr lang="zh-CN" altLang="en-US" sz="2400" b="1" dirty="0" smtClean="0">
                <a:solidFill>
                  <a:srgbClr val="FF0000"/>
                </a:solidFill>
                <a:latin typeface="等线" panose="02010600030101010101" pitchFamily="2" charset="-122"/>
                <a:ea typeface="等线" panose="02010600030101010101" pitchFamily="2" charset="-122"/>
              </a:rPr>
              <a:t>写明具体地点具体事由</a:t>
            </a:r>
            <a:r>
              <a:rPr lang="zh-CN" altLang="en-US" sz="2400" dirty="0" smtClean="0">
                <a:latin typeface="等线" panose="02010600030101010101" pitchFamily="2" charset="-122"/>
                <a:ea typeface="等线" panose="02010600030101010101" pitchFamily="2" charset="-122"/>
              </a:rPr>
              <a:t>（不能只写调研，交流等），并且应在差旅活动结束后</a:t>
            </a:r>
            <a:r>
              <a:rPr lang="zh-CN" altLang="en-US" sz="2400" b="1" dirty="0" smtClean="0">
                <a:solidFill>
                  <a:srgbClr val="FF0000"/>
                </a:solidFill>
                <a:latin typeface="等线" panose="02010600030101010101" pitchFamily="2" charset="-122"/>
                <a:ea typeface="等线" panose="02010600030101010101" pitchFamily="2" charset="-122"/>
              </a:rPr>
              <a:t>三个月</a:t>
            </a:r>
            <a:r>
              <a:rPr lang="zh-CN" altLang="en-US" sz="2400" dirty="0" smtClean="0">
                <a:latin typeface="等线" panose="02010600030101010101" pitchFamily="2" charset="-122"/>
                <a:ea typeface="等线" panose="02010600030101010101" pitchFamily="2" charset="-122"/>
              </a:rPr>
              <a:t>内办理报销手续。</a:t>
            </a:r>
            <a:endParaRPr lang="zh-CN" altLang="en-US" sz="24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grpSp>
        <p:nvGrpSpPr>
          <p:cNvPr id="34" name="组合 33"/>
          <p:cNvGrpSpPr/>
          <p:nvPr/>
        </p:nvGrpSpPr>
        <p:grpSpPr>
          <a:xfrm>
            <a:off x="365712" y="297103"/>
            <a:ext cx="6334025" cy="584775"/>
            <a:chOff x="447672" y="702416"/>
            <a:chExt cx="5350219" cy="584775"/>
          </a:xfrm>
        </p:grpSpPr>
        <p:grpSp>
          <p:nvGrpSpPr>
            <p:cNvPr id="35" name="组合 34"/>
            <p:cNvGrpSpPr/>
            <p:nvPr/>
          </p:nvGrpSpPr>
          <p:grpSpPr>
            <a:xfrm flipH="1" flipV="1">
              <a:off x="447672" y="722660"/>
              <a:ext cx="502373" cy="442687"/>
              <a:chOff x="8165447" y="3103389"/>
              <a:chExt cx="4260829" cy="3754611"/>
            </a:xfrm>
          </p:grpSpPr>
          <p:sp>
            <p:nvSpPr>
              <p:cNvPr id="37" name="等腰三角形 36"/>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3" name="图片 2"/>
          <p:cNvPicPr>
            <a:picLocks noChangeAspect="1"/>
          </p:cNvPicPr>
          <p:nvPr/>
        </p:nvPicPr>
        <p:blipFill>
          <a:blip r:embed="rId1"/>
          <a:stretch>
            <a:fillRect/>
          </a:stretch>
        </p:blipFill>
        <p:spPr>
          <a:xfrm>
            <a:off x="1525270" y="1984375"/>
            <a:ext cx="8726805" cy="4805045"/>
          </a:xfrm>
          <a:prstGeom prst="rect">
            <a:avLst/>
          </a:prstGeom>
        </p:spPr>
      </p:pic>
      <p:sp>
        <p:nvSpPr>
          <p:cNvPr id="9" name="椭圆 8"/>
          <p:cNvSpPr/>
          <p:nvPr/>
        </p:nvSpPr>
        <p:spPr>
          <a:xfrm>
            <a:off x="1979930" y="3314065"/>
            <a:ext cx="3306445" cy="61849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4" name="组合 33"/>
          <p:cNvGrpSpPr/>
          <p:nvPr/>
        </p:nvGrpSpPr>
        <p:grpSpPr>
          <a:xfrm>
            <a:off x="365712" y="297103"/>
            <a:ext cx="6334025" cy="584775"/>
            <a:chOff x="447672" y="702416"/>
            <a:chExt cx="5350219" cy="584775"/>
          </a:xfrm>
        </p:grpSpPr>
        <p:grpSp>
          <p:nvGrpSpPr>
            <p:cNvPr id="35" name="组合 34"/>
            <p:cNvGrpSpPr/>
            <p:nvPr/>
          </p:nvGrpSpPr>
          <p:grpSpPr>
            <a:xfrm flipH="1" flipV="1">
              <a:off x="447672" y="722660"/>
              <a:ext cx="502373" cy="442687"/>
              <a:chOff x="8165447" y="3103389"/>
              <a:chExt cx="4260829" cy="3754611"/>
            </a:xfrm>
          </p:grpSpPr>
          <p:sp>
            <p:nvSpPr>
              <p:cNvPr id="37" name="等腰三角形 36"/>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2" name="图片 1"/>
          <p:cNvPicPr>
            <a:picLocks noChangeAspect="1"/>
          </p:cNvPicPr>
          <p:nvPr/>
        </p:nvPicPr>
        <p:blipFill>
          <a:blip r:embed="rId1"/>
          <a:stretch>
            <a:fillRect/>
          </a:stretch>
        </p:blipFill>
        <p:spPr>
          <a:xfrm>
            <a:off x="3180080" y="1097915"/>
            <a:ext cx="8876665" cy="5329555"/>
          </a:xfrm>
          <a:prstGeom prst="rect">
            <a:avLst/>
          </a:prstGeom>
        </p:spPr>
      </p:pic>
      <p:sp>
        <p:nvSpPr>
          <p:cNvPr id="4" name="椭圆 3"/>
          <p:cNvSpPr/>
          <p:nvPr/>
        </p:nvSpPr>
        <p:spPr>
          <a:xfrm>
            <a:off x="3496310" y="3653155"/>
            <a:ext cx="2211070" cy="61849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133985" y="3429000"/>
            <a:ext cx="2787015" cy="521970"/>
          </a:xfrm>
          <a:prstGeom prst="rect">
            <a:avLst/>
          </a:prstGeom>
        </p:spPr>
        <p:txBody>
          <a:bodyPr wrap="square">
            <a:spAutoFit/>
          </a:bodyPr>
          <a:lstStyle/>
          <a:p>
            <a:pPr marL="342900" indent="-342900">
              <a:buClr>
                <a:srgbClr val="409DEF"/>
              </a:buClr>
              <a:buFont typeface="Wingdings" panose="05000000000000000000" charset="0"/>
              <a:buChar char="Ø"/>
            </a:pPr>
            <a:r>
              <a:rPr lang="zh-CN" altLang="en-US" sz="2800" b="1" dirty="0" smtClean="0">
                <a:latin typeface="等线" panose="02010600030101010101" pitchFamily="2" charset="-122"/>
                <a:ea typeface="等线" panose="02010600030101010101" pitchFamily="2" charset="-122"/>
              </a:rPr>
              <a:t>出差事由简单</a:t>
            </a:r>
            <a:endParaRPr lang="zh-CN" altLang="en-US" sz="2800" b="1" dirty="0" smtClean="0">
              <a:latin typeface="等线" panose="02010600030101010101" pitchFamily="2" charset="-122"/>
              <a:ea typeface="等线" panose="02010600030101010101" pitchFamily="2" charset="-122"/>
            </a:endParaRP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矩形 14"/>
          <p:cNvSpPr/>
          <p:nvPr/>
        </p:nvSpPr>
        <p:spPr>
          <a:xfrm>
            <a:off x="859725" y="992541"/>
            <a:ext cx="9934310" cy="82994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400" dirty="0" smtClean="0">
                <a:latin typeface="等线" panose="02010600030101010101" pitchFamily="2" charset="-122"/>
                <a:ea typeface="等线" panose="02010600030101010101" pitchFamily="2" charset="-122"/>
              </a:rPr>
              <a:t>出差审批单上的审批时间要比出差时间早，先审批后出差；原则上</a:t>
            </a:r>
            <a:r>
              <a:rPr lang="zh-CN" altLang="en-US" sz="2400" b="1" dirty="0" smtClean="0">
                <a:solidFill>
                  <a:srgbClr val="FF0000"/>
                </a:solidFill>
                <a:latin typeface="等线" panose="02010600030101010101" pitchFamily="2" charset="-122"/>
                <a:ea typeface="等线" panose="02010600030101010101" pitchFamily="2" charset="-122"/>
              </a:rPr>
              <a:t>一事一审批一出差</a:t>
            </a:r>
            <a:r>
              <a:rPr lang="zh-CN" altLang="en-US" sz="2400" dirty="0" smtClean="0">
                <a:latin typeface="等线" panose="02010600030101010101" pitchFamily="2" charset="-122"/>
                <a:ea typeface="等线" panose="02010600030101010101" pitchFamily="2" charset="-122"/>
              </a:rPr>
              <a:t>，</a:t>
            </a:r>
            <a:r>
              <a:rPr lang="zh-CN" altLang="en-US" sz="2400" dirty="0" smtClean="0">
                <a:solidFill>
                  <a:schemeClr val="tx1"/>
                </a:solidFill>
                <a:latin typeface="等线" panose="02010600030101010101" pitchFamily="2" charset="-122"/>
                <a:ea typeface="等线" panose="02010600030101010101" pitchFamily="2" charset="-122"/>
              </a:rPr>
              <a:t>不允许多次出差填一份报销单</a:t>
            </a:r>
            <a:r>
              <a:rPr lang="zh-CN" altLang="en-US" sz="2400" dirty="0" smtClean="0">
                <a:latin typeface="等线" panose="02010600030101010101" pitchFamily="2" charset="-122"/>
                <a:ea typeface="等线" panose="02010600030101010101" pitchFamily="2" charset="-122"/>
              </a:rPr>
              <a:t>。</a:t>
            </a:r>
            <a:endParaRPr lang="zh-CN" altLang="en-US" sz="24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grpSp>
        <p:nvGrpSpPr>
          <p:cNvPr id="34" name="组合 33"/>
          <p:cNvGrpSpPr/>
          <p:nvPr/>
        </p:nvGrpSpPr>
        <p:grpSpPr>
          <a:xfrm>
            <a:off x="365712" y="297103"/>
            <a:ext cx="6334025" cy="584775"/>
            <a:chOff x="447672" y="702416"/>
            <a:chExt cx="5350219" cy="584775"/>
          </a:xfrm>
        </p:grpSpPr>
        <p:grpSp>
          <p:nvGrpSpPr>
            <p:cNvPr id="35" name="组合 34"/>
            <p:cNvGrpSpPr/>
            <p:nvPr/>
          </p:nvGrpSpPr>
          <p:grpSpPr>
            <a:xfrm flipH="1" flipV="1">
              <a:off x="447672" y="722660"/>
              <a:ext cx="502373" cy="442687"/>
              <a:chOff x="8165447" y="3103389"/>
              <a:chExt cx="4260829" cy="3754611"/>
            </a:xfrm>
          </p:grpSpPr>
          <p:sp>
            <p:nvSpPr>
              <p:cNvPr id="37" name="等腰三角形 36"/>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3" name="图片 2"/>
          <p:cNvPicPr>
            <a:picLocks noChangeAspect="1"/>
          </p:cNvPicPr>
          <p:nvPr/>
        </p:nvPicPr>
        <p:blipFill>
          <a:blip r:embed="rId1"/>
          <a:srcRect t="3684" b="1157"/>
          <a:stretch>
            <a:fillRect/>
          </a:stretch>
        </p:blipFill>
        <p:spPr>
          <a:xfrm>
            <a:off x="1535430" y="1851025"/>
            <a:ext cx="8349615" cy="4727575"/>
          </a:xfrm>
          <a:prstGeom prst="rect">
            <a:avLst/>
          </a:prstGeom>
        </p:spPr>
      </p:pic>
      <p:cxnSp>
        <p:nvCxnSpPr>
          <p:cNvPr id="9" name="直接箭头连接符 8"/>
          <p:cNvCxnSpPr/>
          <p:nvPr/>
        </p:nvCxnSpPr>
        <p:spPr>
          <a:xfrm flipV="1">
            <a:off x="2459436" y="5595743"/>
            <a:ext cx="720080" cy="576064"/>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cxnSp>
        <p:nvCxnSpPr>
          <p:cNvPr id="2" name="直接箭头连接符 1"/>
          <p:cNvCxnSpPr/>
          <p:nvPr/>
        </p:nvCxnSpPr>
        <p:spPr>
          <a:xfrm flipV="1">
            <a:off x="7408673" y="5666814"/>
            <a:ext cx="720080" cy="576064"/>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2" name="组合 21"/>
          <p:cNvGrpSpPr/>
          <p:nvPr/>
        </p:nvGrpSpPr>
        <p:grpSpPr>
          <a:xfrm>
            <a:off x="365712" y="297103"/>
            <a:ext cx="6334025" cy="584775"/>
            <a:chOff x="447672" y="702416"/>
            <a:chExt cx="5350219" cy="584775"/>
          </a:xfrm>
        </p:grpSpPr>
        <p:grpSp>
          <p:nvGrpSpPr>
            <p:cNvPr id="23" name="组合 22"/>
            <p:cNvGrpSpPr/>
            <p:nvPr/>
          </p:nvGrpSpPr>
          <p:grpSpPr>
            <a:xfrm flipH="1" flipV="1">
              <a:off x="447672" y="722660"/>
              <a:ext cx="502373" cy="442687"/>
              <a:chOff x="8165447" y="3103389"/>
              <a:chExt cx="4260829" cy="3754611"/>
            </a:xfrm>
          </p:grpSpPr>
          <p:sp>
            <p:nvSpPr>
              <p:cNvPr id="25" name="等腰三角形 24"/>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2" name="图片 1"/>
          <p:cNvPicPr>
            <a:picLocks noChangeAspect="1"/>
          </p:cNvPicPr>
          <p:nvPr/>
        </p:nvPicPr>
        <p:blipFill>
          <a:blip r:embed="rId1"/>
          <a:srcRect t="5061"/>
          <a:stretch>
            <a:fillRect/>
          </a:stretch>
        </p:blipFill>
        <p:spPr>
          <a:xfrm>
            <a:off x="3484245" y="843915"/>
            <a:ext cx="7306310" cy="5975985"/>
          </a:xfrm>
          <a:prstGeom prst="rect">
            <a:avLst/>
          </a:prstGeom>
        </p:spPr>
      </p:pic>
      <p:sp>
        <p:nvSpPr>
          <p:cNvPr id="8" name="圆角矩形 7"/>
          <p:cNvSpPr/>
          <p:nvPr/>
        </p:nvSpPr>
        <p:spPr>
          <a:xfrm>
            <a:off x="3571240" y="3429000"/>
            <a:ext cx="2332990" cy="332359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11760" y="3429000"/>
            <a:ext cx="3371850" cy="521970"/>
          </a:xfrm>
          <a:prstGeom prst="rect">
            <a:avLst/>
          </a:prstGeom>
        </p:spPr>
        <p:txBody>
          <a:bodyPr wrap="square">
            <a:spAutoFit/>
          </a:bodyPr>
          <a:lstStyle/>
          <a:p>
            <a:pPr marL="342900" indent="-342900">
              <a:buClr>
                <a:srgbClr val="409DEF"/>
              </a:buClr>
              <a:buFont typeface="Wingdings" panose="05000000000000000000" charset="0"/>
              <a:buChar char="Ø"/>
            </a:pPr>
            <a:r>
              <a:rPr lang="zh-CN" altLang="en-US" sz="2800" b="1" dirty="0" smtClean="0">
                <a:latin typeface="等线" panose="02010600030101010101" pitchFamily="2" charset="-122"/>
                <a:ea typeface="等线" panose="02010600030101010101" pitchFamily="2" charset="-122"/>
              </a:rPr>
              <a:t>多次出差一次报销</a:t>
            </a:r>
            <a:endParaRPr lang="zh-CN" altLang="en-US" sz="2800" b="1" dirty="0" smtClean="0">
              <a:latin typeface="等线" panose="02010600030101010101" pitchFamily="2" charset="-122"/>
              <a:ea typeface="等线" panose="02010600030101010101" pitchFamily="2" charset="-122"/>
            </a:endParaRPr>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6364605" y="2292985"/>
            <a:ext cx="3056890" cy="4149725"/>
          </a:xfrm>
          <a:prstGeom prst="rect">
            <a:avLst/>
          </a:prstGeom>
        </p:spPr>
      </p:pic>
      <p:sp>
        <p:nvSpPr>
          <p:cNvPr id="9" name="矩形 8"/>
          <p:cNvSpPr/>
          <p:nvPr/>
        </p:nvSpPr>
        <p:spPr>
          <a:xfrm>
            <a:off x="879231" y="1127117"/>
            <a:ext cx="10146323" cy="138499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通过第三方网站（如携程网）订住宿的，须</a:t>
            </a:r>
            <a:r>
              <a:rPr lang="zh-CN" altLang="en-US" sz="2800" b="1" dirty="0" smtClean="0">
                <a:solidFill>
                  <a:srgbClr val="FF0000"/>
                </a:solidFill>
                <a:latin typeface="等线" panose="02010600030101010101" pitchFamily="2" charset="-122"/>
                <a:ea typeface="等线" panose="02010600030101010101" pitchFamily="2" charset="-122"/>
              </a:rPr>
              <a:t>附订单和支付记录截图</a:t>
            </a:r>
            <a:r>
              <a:rPr lang="zh-CN" altLang="en-US" sz="2800" dirty="0" smtClean="0">
                <a:latin typeface="等线" panose="02010600030101010101" pitchFamily="2" charset="-122"/>
                <a:ea typeface="等线" panose="02010600030101010101" pitchFamily="2" charset="-122"/>
              </a:rPr>
              <a:t>，截图中要有</a:t>
            </a:r>
            <a:r>
              <a:rPr lang="zh-CN" altLang="en-US" sz="2800" b="1" dirty="0" smtClean="0">
                <a:solidFill>
                  <a:srgbClr val="FF0000"/>
                </a:solidFill>
                <a:latin typeface="等线" panose="02010600030101010101" pitchFamily="2" charset="-122"/>
                <a:ea typeface="等线" panose="02010600030101010101" pitchFamily="2" charset="-122"/>
              </a:rPr>
              <a:t>酒店名称</a:t>
            </a:r>
            <a:r>
              <a:rPr lang="zh-CN" altLang="en-US" sz="2800" dirty="0" smtClean="0">
                <a:latin typeface="等线" panose="02010600030101010101" pitchFamily="2" charset="-122"/>
                <a:ea typeface="等线" panose="02010600030101010101" pitchFamily="2" charset="-122"/>
              </a:rPr>
              <a:t>、</a:t>
            </a:r>
            <a:r>
              <a:rPr lang="zh-CN" altLang="en-US" sz="2800" b="1" dirty="0" smtClean="0">
                <a:solidFill>
                  <a:srgbClr val="FF0000"/>
                </a:solidFill>
                <a:latin typeface="等线" panose="02010600030101010101" pitchFamily="2" charset="-122"/>
                <a:ea typeface="等线" panose="02010600030101010101" pitchFamily="2" charset="-122"/>
              </a:rPr>
              <a:t>住宿天数和人数、价格、对方户名以及支付的银行卡号</a:t>
            </a:r>
            <a:r>
              <a:rPr lang="zh-CN" altLang="en-US" sz="2800" dirty="0" smtClean="0">
                <a:latin typeface="等线" panose="02010600030101010101" pitchFamily="2" charset="-122"/>
                <a:ea typeface="等线" panose="02010600030101010101" pitchFamily="2" charset="-122"/>
              </a:rPr>
              <a:t>。</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7" name="圆角矩形 6"/>
          <p:cNvSpPr/>
          <p:nvPr/>
        </p:nvSpPr>
        <p:spPr>
          <a:xfrm>
            <a:off x="6541770" y="3029585"/>
            <a:ext cx="1582420" cy="5861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6541770" y="3761105"/>
            <a:ext cx="1800860" cy="164973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365712" y="297103"/>
            <a:ext cx="6334025" cy="584775"/>
            <a:chOff x="447672" y="702416"/>
            <a:chExt cx="5350219" cy="584775"/>
          </a:xfrm>
        </p:grpSpPr>
        <p:grpSp>
          <p:nvGrpSpPr>
            <p:cNvPr id="29" name="组合 28"/>
            <p:cNvGrpSpPr/>
            <p:nvPr/>
          </p:nvGrpSpPr>
          <p:grpSpPr>
            <a:xfrm flipH="1" flipV="1">
              <a:off x="447672" y="722660"/>
              <a:ext cx="502373" cy="442687"/>
              <a:chOff x="8165447" y="3103389"/>
              <a:chExt cx="4260829" cy="3754611"/>
            </a:xfrm>
          </p:grpSpPr>
          <p:sp>
            <p:nvSpPr>
              <p:cNvPr id="31" name="等腰三角形 30"/>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2" name="图片 1"/>
          <p:cNvPicPr>
            <a:picLocks noChangeAspect="1"/>
          </p:cNvPicPr>
          <p:nvPr/>
        </p:nvPicPr>
        <p:blipFill>
          <a:blip r:embed="rId2"/>
          <a:stretch>
            <a:fillRect/>
          </a:stretch>
        </p:blipFill>
        <p:spPr>
          <a:xfrm>
            <a:off x="47625" y="2860040"/>
            <a:ext cx="6256655" cy="3741420"/>
          </a:xfrm>
          <a:prstGeom prst="rect">
            <a:avLst/>
          </a:prstGeom>
        </p:spPr>
      </p:pic>
      <p:pic>
        <p:nvPicPr>
          <p:cNvPr id="10" name="图片 9"/>
          <p:cNvPicPr>
            <a:picLocks noChangeAspect="1"/>
          </p:cNvPicPr>
          <p:nvPr/>
        </p:nvPicPr>
        <p:blipFill>
          <a:blip r:embed="rId3"/>
          <a:stretch>
            <a:fillRect/>
          </a:stretch>
        </p:blipFill>
        <p:spPr>
          <a:xfrm>
            <a:off x="9207500" y="2356485"/>
            <a:ext cx="2847975" cy="4140835"/>
          </a:xfrm>
          <a:prstGeom prst="rect">
            <a:avLst/>
          </a:prstGeom>
        </p:spPr>
      </p:pic>
      <p:sp>
        <p:nvSpPr>
          <p:cNvPr id="4" name="圆角矩形 3"/>
          <p:cNvSpPr/>
          <p:nvPr/>
        </p:nvSpPr>
        <p:spPr>
          <a:xfrm>
            <a:off x="10264140" y="3429635"/>
            <a:ext cx="1791970" cy="33083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879231" y="1127117"/>
            <a:ext cx="10146323" cy="52322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住宿费发票的开具必须填写</a:t>
            </a:r>
            <a:r>
              <a:rPr lang="zh-CN" altLang="en-US" sz="2800" b="1" dirty="0" smtClean="0">
                <a:solidFill>
                  <a:srgbClr val="FF0000"/>
                </a:solidFill>
                <a:latin typeface="等线" panose="02010600030101010101" pitchFamily="2" charset="-122"/>
                <a:ea typeface="等线" panose="02010600030101010101" pitchFamily="2" charset="-122"/>
              </a:rPr>
              <a:t>数量单价</a:t>
            </a:r>
            <a:r>
              <a:rPr lang="zh-CN" altLang="en-US" sz="2800" dirty="0" smtClean="0">
                <a:latin typeface="等线" panose="02010600030101010101" pitchFamily="2" charset="-122"/>
                <a:ea typeface="等线" panose="02010600030101010101" pitchFamily="2" charset="-122"/>
              </a:rPr>
              <a:t>。</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pic>
        <p:nvPicPr>
          <p:cNvPr id="10" name="图片 9" descr="微信图片_20191105195727.jpg"/>
          <p:cNvPicPr>
            <a:picLocks noChangeAspect="1"/>
          </p:cNvPicPr>
          <p:nvPr/>
        </p:nvPicPr>
        <p:blipFill>
          <a:blip r:embed="rId1" cstate="print"/>
          <a:stretch>
            <a:fillRect/>
          </a:stretch>
        </p:blipFill>
        <p:spPr>
          <a:xfrm>
            <a:off x="1113692" y="2057400"/>
            <a:ext cx="9612923" cy="4695092"/>
          </a:xfrm>
          <a:prstGeom prst="rect">
            <a:avLst/>
          </a:prstGeom>
        </p:spPr>
      </p:pic>
      <p:sp>
        <p:nvSpPr>
          <p:cNvPr id="11" name="椭圆 10"/>
          <p:cNvSpPr/>
          <p:nvPr/>
        </p:nvSpPr>
        <p:spPr>
          <a:xfrm>
            <a:off x="3776677" y="3427928"/>
            <a:ext cx="4080958" cy="95713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365712" y="297103"/>
            <a:ext cx="6334025" cy="584775"/>
            <a:chOff x="447672" y="702416"/>
            <a:chExt cx="5350219" cy="584775"/>
          </a:xfrm>
        </p:grpSpPr>
        <p:grpSp>
          <p:nvGrpSpPr>
            <p:cNvPr id="25" name="组合 24"/>
            <p:cNvGrpSpPr/>
            <p:nvPr/>
          </p:nvGrpSpPr>
          <p:grpSpPr>
            <a:xfrm flipH="1" flipV="1">
              <a:off x="447672" y="722660"/>
              <a:ext cx="502373" cy="442687"/>
              <a:chOff x="8165447" y="3103389"/>
              <a:chExt cx="4260829" cy="3754611"/>
            </a:xfrm>
          </p:grpSpPr>
          <p:sp>
            <p:nvSpPr>
              <p:cNvPr id="27" name="等腰三角形 26"/>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879231" y="1127117"/>
            <a:ext cx="10146323" cy="89154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en-US" altLang="zh-CN" sz="2600" dirty="0">
                <a:solidFill>
                  <a:schemeClr val="tx1"/>
                </a:solidFill>
                <a:latin typeface="等线" panose="02010600030101010101" pitchFamily="2" charset="-122"/>
                <a:ea typeface="等线" panose="02010600030101010101" pitchFamily="2" charset="-122"/>
                <a:cs typeface="+mn-ea"/>
                <a:sym typeface="+mn-lt"/>
              </a:rPr>
              <a:t>2024</a:t>
            </a:r>
            <a:r>
              <a:rPr lang="zh-CN" altLang="en-US" sz="2600" dirty="0">
                <a:solidFill>
                  <a:schemeClr val="tx1"/>
                </a:solidFill>
                <a:latin typeface="等线" panose="02010600030101010101" pitchFamily="2" charset="-122"/>
                <a:ea typeface="等线" panose="02010600030101010101" pitchFamily="2" charset="-122"/>
                <a:cs typeface="+mn-ea"/>
                <a:sym typeface="+mn-lt"/>
              </a:rPr>
              <a:t>年</a:t>
            </a:r>
            <a:r>
              <a:rPr lang="en-US" altLang="zh-CN" sz="2600" dirty="0">
                <a:solidFill>
                  <a:schemeClr val="tx1"/>
                </a:solidFill>
                <a:latin typeface="等线" panose="02010600030101010101" pitchFamily="2" charset="-122"/>
                <a:ea typeface="等线" panose="02010600030101010101" pitchFamily="2" charset="-122"/>
                <a:cs typeface="+mn-ea"/>
                <a:sym typeface="+mn-lt"/>
              </a:rPr>
              <a:t>11</a:t>
            </a:r>
            <a:r>
              <a:rPr lang="zh-CN" altLang="en-US" sz="2600" dirty="0">
                <a:solidFill>
                  <a:schemeClr val="tx1"/>
                </a:solidFill>
                <a:latin typeface="等线" panose="02010600030101010101" pitchFamily="2" charset="-122"/>
                <a:ea typeface="等线" panose="02010600030101010101" pitchFamily="2" charset="-122"/>
                <a:cs typeface="+mn-ea"/>
                <a:sym typeface="+mn-lt"/>
              </a:rPr>
              <a:t>月</a:t>
            </a:r>
            <a:r>
              <a:rPr lang="en-US" altLang="zh-CN" sz="2600" dirty="0">
                <a:solidFill>
                  <a:schemeClr val="tx1"/>
                </a:solidFill>
                <a:latin typeface="等线" panose="02010600030101010101" pitchFamily="2" charset="-122"/>
                <a:ea typeface="等线" panose="02010600030101010101" pitchFamily="2" charset="-122"/>
                <a:cs typeface="+mn-ea"/>
                <a:sym typeface="+mn-lt"/>
              </a:rPr>
              <a:t>1</a:t>
            </a:r>
            <a:r>
              <a:rPr lang="zh-CN" altLang="en-US" sz="2600" dirty="0">
                <a:solidFill>
                  <a:schemeClr val="tx1"/>
                </a:solidFill>
                <a:latin typeface="等线" panose="02010600030101010101" pitchFamily="2" charset="-122"/>
                <a:ea typeface="等线" panose="02010600030101010101" pitchFamily="2" charset="-122"/>
                <a:cs typeface="+mn-ea"/>
                <a:sym typeface="+mn-lt"/>
              </a:rPr>
              <a:t>日起铁路客运全面推广使用电子发票，高铁票报销可不必打印纸质报销凭证。</a:t>
            </a:r>
            <a:endParaRPr lang="zh-CN" altLang="en-US" sz="2600" dirty="0">
              <a:solidFill>
                <a:schemeClr val="tx1"/>
              </a:solidFill>
              <a:latin typeface="等线" panose="02010600030101010101" pitchFamily="2" charset="-122"/>
              <a:ea typeface="等线" panose="02010600030101010101" pitchFamily="2" charset="-122"/>
              <a:cs typeface="+mn-ea"/>
              <a:sym typeface="+mn-lt"/>
            </a:endParaRPr>
          </a:p>
        </p:txBody>
      </p:sp>
      <p:grpSp>
        <p:nvGrpSpPr>
          <p:cNvPr id="28" name="组合 27"/>
          <p:cNvGrpSpPr/>
          <p:nvPr/>
        </p:nvGrpSpPr>
        <p:grpSpPr>
          <a:xfrm>
            <a:off x="365712" y="297103"/>
            <a:ext cx="6334025" cy="584775"/>
            <a:chOff x="447672" y="702416"/>
            <a:chExt cx="5350219" cy="584775"/>
          </a:xfrm>
        </p:grpSpPr>
        <p:grpSp>
          <p:nvGrpSpPr>
            <p:cNvPr id="29" name="组合 28"/>
            <p:cNvGrpSpPr/>
            <p:nvPr/>
          </p:nvGrpSpPr>
          <p:grpSpPr>
            <a:xfrm flipH="1" flipV="1">
              <a:off x="447672" y="722660"/>
              <a:ext cx="502373" cy="442687"/>
              <a:chOff x="8165447" y="3103389"/>
              <a:chExt cx="4260829" cy="3754611"/>
            </a:xfrm>
          </p:grpSpPr>
          <p:sp>
            <p:nvSpPr>
              <p:cNvPr id="31" name="等腰三角形 30"/>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2" name="图片 1"/>
          <p:cNvPicPr>
            <a:picLocks noChangeAspect="1"/>
          </p:cNvPicPr>
          <p:nvPr/>
        </p:nvPicPr>
        <p:blipFill>
          <a:blip r:embed="rId1"/>
          <a:stretch>
            <a:fillRect/>
          </a:stretch>
        </p:blipFill>
        <p:spPr>
          <a:xfrm>
            <a:off x="2520315" y="2018665"/>
            <a:ext cx="6835775" cy="4519930"/>
          </a:xfrm>
          <a:prstGeom prst="rect">
            <a:avLst/>
          </a:prstGeom>
        </p:spPr>
      </p:pic>
      <p:sp>
        <p:nvSpPr>
          <p:cNvPr id="11" name="圆角矩形 10"/>
          <p:cNvSpPr/>
          <p:nvPr/>
        </p:nvSpPr>
        <p:spPr>
          <a:xfrm>
            <a:off x="2771775" y="5401310"/>
            <a:ext cx="1645285" cy="24511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879231" y="1127117"/>
            <a:ext cx="10146323" cy="52197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sz="2800" dirty="0">
                <a:solidFill>
                  <a:schemeClr val="tx1"/>
                </a:solidFill>
                <a:latin typeface="等线" panose="02010600030101010101" pitchFamily="2" charset="-122"/>
                <a:ea typeface="等线" panose="02010600030101010101" pitchFamily="2" charset="-122"/>
                <a:cs typeface="+mn-ea"/>
                <a:sym typeface="+mn-lt"/>
              </a:rPr>
              <a:t>如何获取铁路电子客票？</a:t>
            </a:r>
            <a:endParaRPr lang="zh-CN" sz="2800" dirty="0">
              <a:solidFill>
                <a:schemeClr val="tx1"/>
              </a:solidFill>
              <a:latin typeface="等线" panose="02010600030101010101" pitchFamily="2" charset="-122"/>
              <a:ea typeface="等线" panose="02010600030101010101" pitchFamily="2" charset="-122"/>
              <a:cs typeface="+mn-ea"/>
              <a:sym typeface="+mn-lt"/>
            </a:endParaRPr>
          </a:p>
        </p:txBody>
      </p:sp>
      <p:grpSp>
        <p:nvGrpSpPr>
          <p:cNvPr id="28" name="组合 27"/>
          <p:cNvGrpSpPr/>
          <p:nvPr/>
        </p:nvGrpSpPr>
        <p:grpSpPr>
          <a:xfrm>
            <a:off x="365712" y="297103"/>
            <a:ext cx="6334025" cy="584775"/>
            <a:chOff x="447672" y="702416"/>
            <a:chExt cx="5350219" cy="584775"/>
          </a:xfrm>
        </p:grpSpPr>
        <p:grpSp>
          <p:nvGrpSpPr>
            <p:cNvPr id="29" name="组合 28"/>
            <p:cNvGrpSpPr/>
            <p:nvPr/>
          </p:nvGrpSpPr>
          <p:grpSpPr>
            <a:xfrm flipH="1" flipV="1">
              <a:off x="447672" y="722660"/>
              <a:ext cx="502373" cy="442687"/>
              <a:chOff x="8165447" y="3103389"/>
              <a:chExt cx="4260829" cy="3754611"/>
            </a:xfrm>
          </p:grpSpPr>
          <p:sp>
            <p:nvSpPr>
              <p:cNvPr id="31" name="等腰三角形 30"/>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
        <p:nvSpPr>
          <p:cNvPr id="2" name="矩形 1"/>
          <p:cNvSpPr/>
          <p:nvPr/>
        </p:nvSpPr>
        <p:spPr>
          <a:xfrm>
            <a:off x="960511" y="1634482"/>
            <a:ext cx="10146323" cy="521970"/>
          </a:xfrm>
          <a:prstGeom prst="rect">
            <a:avLst/>
          </a:prstGeom>
          <a:noFill/>
        </p:spPr>
        <p:txBody>
          <a:bodyPr wrap="square">
            <a:spAutoFit/>
          </a:bodyPr>
          <a:p>
            <a:pPr indent="0">
              <a:buClr>
                <a:srgbClr val="409DEF"/>
              </a:buClr>
              <a:buFont typeface="Wingdings" panose="05000000000000000000" pitchFamily="2" charset="2"/>
              <a:buNone/>
            </a:pPr>
            <a:r>
              <a:rPr lang="en-US" altLang="zh-CN" sz="2800" dirty="0">
                <a:solidFill>
                  <a:schemeClr val="tx1"/>
                </a:solidFill>
                <a:latin typeface="等线" panose="02010600030101010101" pitchFamily="2" charset="-122"/>
                <a:ea typeface="等线" panose="02010600030101010101" pitchFamily="2" charset="-122"/>
                <a:cs typeface="+mn-ea"/>
                <a:sym typeface="+mn-lt"/>
              </a:rPr>
              <a:t>12306APP-</a:t>
            </a:r>
            <a:r>
              <a:rPr lang="zh-CN" altLang="en-US" sz="2800" dirty="0">
                <a:solidFill>
                  <a:schemeClr val="tx1"/>
                </a:solidFill>
                <a:latin typeface="等线" panose="02010600030101010101" pitchFamily="2" charset="-122"/>
                <a:ea typeface="等线" panose="02010600030101010101" pitchFamily="2" charset="-122"/>
                <a:cs typeface="+mn-ea"/>
                <a:sym typeface="+mn-lt"/>
              </a:rPr>
              <a:t>订单</a:t>
            </a:r>
            <a:r>
              <a:rPr lang="en-US" altLang="zh-CN" sz="2800" dirty="0">
                <a:solidFill>
                  <a:schemeClr val="tx1"/>
                </a:solidFill>
                <a:latin typeface="等线" panose="02010600030101010101" pitchFamily="2" charset="-122"/>
                <a:ea typeface="等线" panose="02010600030101010101" pitchFamily="2" charset="-122"/>
                <a:cs typeface="+mn-ea"/>
                <a:sym typeface="+mn-lt"/>
              </a:rPr>
              <a:t>-</a:t>
            </a:r>
            <a:r>
              <a:rPr lang="zh-CN" altLang="en-US" sz="2800" dirty="0">
                <a:solidFill>
                  <a:schemeClr val="tx1"/>
                </a:solidFill>
                <a:latin typeface="等线" panose="02010600030101010101" pitchFamily="2" charset="-122"/>
                <a:ea typeface="等线" panose="02010600030101010101" pitchFamily="2" charset="-122"/>
                <a:cs typeface="+mn-ea"/>
                <a:sym typeface="+mn-lt"/>
              </a:rPr>
              <a:t>电子发票</a:t>
            </a:r>
            <a:r>
              <a:rPr lang="en-US" altLang="zh-CN" sz="2800" dirty="0">
                <a:solidFill>
                  <a:schemeClr val="tx1"/>
                </a:solidFill>
                <a:latin typeface="等线" panose="02010600030101010101" pitchFamily="2" charset="-122"/>
                <a:ea typeface="等线" panose="02010600030101010101" pitchFamily="2" charset="-122"/>
                <a:cs typeface="+mn-ea"/>
                <a:sym typeface="+mn-lt"/>
              </a:rPr>
              <a:t>-</a:t>
            </a:r>
            <a:r>
              <a:rPr lang="zh-CN" altLang="en-US" sz="2800" dirty="0">
                <a:solidFill>
                  <a:schemeClr val="tx1"/>
                </a:solidFill>
                <a:latin typeface="等线" panose="02010600030101010101" pitchFamily="2" charset="-122"/>
                <a:ea typeface="等线" panose="02010600030101010101" pitchFamily="2" charset="-122"/>
                <a:cs typeface="+mn-ea"/>
                <a:sym typeface="+mn-lt"/>
              </a:rPr>
              <a:t>开具电子发票</a:t>
            </a:r>
            <a:endParaRPr lang="zh-CN" altLang="en-US" sz="2800" dirty="0">
              <a:solidFill>
                <a:schemeClr val="tx1"/>
              </a:solidFill>
              <a:latin typeface="等线" panose="02010600030101010101" pitchFamily="2" charset="-122"/>
              <a:ea typeface="等线" panose="02010600030101010101" pitchFamily="2" charset="-122"/>
              <a:cs typeface="+mn-ea"/>
              <a:sym typeface="+mn-lt"/>
            </a:endParaRPr>
          </a:p>
        </p:txBody>
      </p:sp>
      <p:pic>
        <p:nvPicPr>
          <p:cNvPr id="3" name="图片 2"/>
          <p:cNvPicPr>
            <a:picLocks noChangeAspect="1"/>
          </p:cNvPicPr>
          <p:nvPr/>
        </p:nvPicPr>
        <p:blipFill>
          <a:blip r:embed="rId1"/>
          <a:stretch>
            <a:fillRect/>
          </a:stretch>
        </p:blipFill>
        <p:spPr>
          <a:xfrm>
            <a:off x="535940" y="2175510"/>
            <a:ext cx="2069465" cy="4487545"/>
          </a:xfrm>
          <a:prstGeom prst="rect">
            <a:avLst/>
          </a:prstGeom>
        </p:spPr>
      </p:pic>
      <p:pic>
        <p:nvPicPr>
          <p:cNvPr id="4" name="图片 3"/>
          <p:cNvPicPr>
            <a:picLocks noChangeAspect="1"/>
          </p:cNvPicPr>
          <p:nvPr/>
        </p:nvPicPr>
        <p:blipFill>
          <a:blip r:embed="rId2"/>
          <a:stretch>
            <a:fillRect/>
          </a:stretch>
        </p:blipFill>
        <p:spPr>
          <a:xfrm>
            <a:off x="3473450" y="2183765"/>
            <a:ext cx="2061210" cy="4470400"/>
          </a:xfrm>
          <a:prstGeom prst="rect">
            <a:avLst/>
          </a:prstGeom>
        </p:spPr>
      </p:pic>
      <p:pic>
        <p:nvPicPr>
          <p:cNvPr id="14" name="图片 13" descr="微信图片_20241113102900"/>
          <p:cNvPicPr>
            <a:picLocks noChangeAspect="1"/>
          </p:cNvPicPr>
          <p:nvPr/>
        </p:nvPicPr>
        <p:blipFill>
          <a:blip r:embed="rId3"/>
          <a:stretch>
            <a:fillRect/>
          </a:stretch>
        </p:blipFill>
        <p:spPr>
          <a:xfrm>
            <a:off x="6605270" y="2171700"/>
            <a:ext cx="2171065" cy="4493895"/>
          </a:xfrm>
          <a:prstGeom prst="rect">
            <a:avLst/>
          </a:prstGeom>
        </p:spPr>
      </p:pic>
      <p:pic>
        <p:nvPicPr>
          <p:cNvPr id="15" name="图片 14" descr="微信图片_20241113102959"/>
          <p:cNvPicPr>
            <a:picLocks noChangeAspect="1"/>
          </p:cNvPicPr>
          <p:nvPr/>
        </p:nvPicPr>
        <p:blipFill>
          <a:blip r:embed="rId4"/>
          <a:stretch>
            <a:fillRect/>
          </a:stretch>
        </p:blipFill>
        <p:spPr>
          <a:xfrm>
            <a:off x="9589770" y="2165985"/>
            <a:ext cx="2111375" cy="4577715"/>
          </a:xfrm>
          <a:prstGeom prst="rect">
            <a:avLst/>
          </a:prstGeom>
        </p:spPr>
      </p:pic>
      <p:sp>
        <p:nvSpPr>
          <p:cNvPr id="8" name="圆角矩形 7"/>
          <p:cNvSpPr/>
          <p:nvPr/>
        </p:nvSpPr>
        <p:spPr>
          <a:xfrm>
            <a:off x="2144395" y="2908935"/>
            <a:ext cx="461010" cy="4222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1339850" y="6160770"/>
            <a:ext cx="461010" cy="4222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3473450" y="4243705"/>
            <a:ext cx="2061210" cy="46164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9665970" y="4357370"/>
            <a:ext cx="1913255" cy="113919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箭头连接符 12"/>
          <p:cNvCxnSpPr/>
          <p:nvPr/>
        </p:nvCxnSpPr>
        <p:spPr>
          <a:xfrm>
            <a:off x="2659461" y="4249027"/>
            <a:ext cx="748030" cy="17780"/>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cxnSp>
        <p:nvCxnSpPr>
          <p:cNvPr id="17" name="直接箭头连接符 16"/>
          <p:cNvCxnSpPr/>
          <p:nvPr/>
        </p:nvCxnSpPr>
        <p:spPr>
          <a:xfrm>
            <a:off x="5723336" y="4266807"/>
            <a:ext cx="748030" cy="17780"/>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cxnSp>
        <p:nvCxnSpPr>
          <p:cNvPr id="18" name="直接箭头连接符 17"/>
          <p:cNvCxnSpPr/>
          <p:nvPr/>
        </p:nvCxnSpPr>
        <p:spPr>
          <a:xfrm>
            <a:off x="8794196" y="4284587"/>
            <a:ext cx="748030" cy="17780"/>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879231" y="1127117"/>
            <a:ext cx="10146323" cy="89154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en-US" altLang="zh-CN" sz="2600" dirty="0">
                <a:solidFill>
                  <a:schemeClr val="tx1"/>
                </a:solidFill>
                <a:latin typeface="等线" panose="02010600030101010101" pitchFamily="2" charset="-122"/>
                <a:ea typeface="等线" panose="02010600030101010101" pitchFamily="2" charset="-122"/>
                <a:cs typeface="+mn-ea"/>
                <a:sym typeface="+mn-lt"/>
              </a:rPr>
              <a:t>2024</a:t>
            </a:r>
            <a:r>
              <a:rPr lang="zh-CN" altLang="en-US" sz="2600" dirty="0">
                <a:solidFill>
                  <a:schemeClr val="tx1"/>
                </a:solidFill>
                <a:latin typeface="等线" panose="02010600030101010101" pitchFamily="2" charset="-122"/>
                <a:ea typeface="等线" panose="02010600030101010101" pitchFamily="2" charset="-122"/>
                <a:cs typeface="+mn-ea"/>
                <a:sym typeface="+mn-lt"/>
              </a:rPr>
              <a:t>年</a:t>
            </a:r>
            <a:r>
              <a:rPr lang="en-US" altLang="zh-CN" sz="2600" dirty="0">
                <a:solidFill>
                  <a:schemeClr val="tx1"/>
                </a:solidFill>
                <a:latin typeface="等线" panose="02010600030101010101" pitchFamily="2" charset="-122"/>
                <a:ea typeface="等线" panose="02010600030101010101" pitchFamily="2" charset="-122"/>
                <a:cs typeface="+mn-ea"/>
                <a:sym typeface="+mn-lt"/>
              </a:rPr>
              <a:t>12</a:t>
            </a:r>
            <a:r>
              <a:rPr lang="zh-CN" altLang="en-US" sz="2600" dirty="0">
                <a:solidFill>
                  <a:schemeClr val="tx1"/>
                </a:solidFill>
                <a:latin typeface="等线" panose="02010600030101010101" pitchFamily="2" charset="-122"/>
                <a:ea typeface="等线" panose="02010600030101010101" pitchFamily="2" charset="-122"/>
                <a:cs typeface="+mn-ea"/>
                <a:sym typeface="+mn-lt"/>
              </a:rPr>
              <a:t>月</a:t>
            </a:r>
            <a:r>
              <a:rPr lang="en-US" altLang="zh-CN" sz="2600" dirty="0">
                <a:solidFill>
                  <a:schemeClr val="tx1"/>
                </a:solidFill>
                <a:latin typeface="等线" panose="02010600030101010101" pitchFamily="2" charset="-122"/>
                <a:ea typeface="等线" panose="02010600030101010101" pitchFamily="2" charset="-122"/>
                <a:cs typeface="+mn-ea"/>
                <a:sym typeface="+mn-lt"/>
              </a:rPr>
              <a:t>1</a:t>
            </a:r>
            <a:r>
              <a:rPr lang="zh-CN" altLang="en-US" sz="2600" dirty="0">
                <a:solidFill>
                  <a:schemeClr val="tx1"/>
                </a:solidFill>
                <a:latin typeface="等线" panose="02010600030101010101" pitchFamily="2" charset="-122"/>
                <a:ea typeface="等线" panose="02010600030101010101" pitchFamily="2" charset="-122"/>
                <a:cs typeface="+mn-ea"/>
                <a:sym typeface="+mn-lt"/>
              </a:rPr>
              <a:t>日起，民航旅客运输服务领域推广使用全面数字化的电子发票（航空运输电子客票行程单），无需再获取纸质行程单。</a:t>
            </a:r>
            <a:endParaRPr lang="zh-CN" altLang="en-US" sz="2600" dirty="0">
              <a:solidFill>
                <a:schemeClr val="tx1"/>
              </a:solidFill>
              <a:latin typeface="等线" panose="02010600030101010101" pitchFamily="2" charset="-122"/>
              <a:ea typeface="等线" panose="02010600030101010101" pitchFamily="2" charset="-122"/>
              <a:cs typeface="+mn-ea"/>
              <a:sym typeface="+mn-lt"/>
            </a:endParaRPr>
          </a:p>
        </p:txBody>
      </p:sp>
      <p:grpSp>
        <p:nvGrpSpPr>
          <p:cNvPr id="28" name="组合 27"/>
          <p:cNvGrpSpPr/>
          <p:nvPr/>
        </p:nvGrpSpPr>
        <p:grpSpPr>
          <a:xfrm>
            <a:off x="365712" y="297103"/>
            <a:ext cx="6334025" cy="584775"/>
            <a:chOff x="447672" y="702416"/>
            <a:chExt cx="5350219" cy="584775"/>
          </a:xfrm>
        </p:grpSpPr>
        <p:grpSp>
          <p:nvGrpSpPr>
            <p:cNvPr id="29" name="组合 28"/>
            <p:cNvGrpSpPr/>
            <p:nvPr/>
          </p:nvGrpSpPr>
          <p:grpSpPr>
            <a:xfrm flipH="1" flipV="1">
              <a:off x="447672" y="722660"/>
              <a:ext cx="502373" cy="442687"/>
              <a:chOff x="8165447" y="3103389"/>
              <a:chExt cx="4260829" cy="3754611"/>
            </a:xfrm>
          </p:grpSpPr>
          <p:sp>
            <p:nvSpPr>
              <p:cNvPr id="31" name="等腰三角形 30"/>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3" name="图片 2"/>
          <p:cNvPicPr>
            <a:picLocks noChangeAspect="1"/>
          </p:cNvPicPr>
          <p:nvPr/>
        </p:nvPicPr>
        <p:blipFill>
          <a:blip r:embed="rId1"/>
          <a:srcRect t="6657" b="8515"/>
          <a:stretch>
            <a:fillRect/>
          </a:stretch>
        </p:blipFill>
        <p:spPr>
          <a:xfrm>
            <a:off x="1374140" y="2025650"/>
            <a:ext cx="9609455" cy="4716145"/>
          </a:xfrm>
          <a:prstGeom prst="rect">
            <a:avLst/>
          </a:prstGeom>
        </p:spPr>
      </p:pic>
      <p:sp>
        <p:nvSpPr>
          <p:cNvPr id="4" name="圆角矩形 3"/>
          <p:cNvSpPr/>
          <p:nvPr/>
        </p:nvSpPr>
        <p:spPr>
          <a:xfrm>
            <a:off x="1972310" y="6224905"/>
            <a:ext cx="2762885" cy="37401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6173470" y="6224905"/>
            <a:ext cx="4161790" cy="3733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879475" y="879475"/>
            <a:ext cx="10721340" cy="1429385"/>
          </a:xfrm>
          <a:prstGeom prst="rect">
            <a:avLst/>
          </a:prstGeom>
          <a:noFill/>
        </p:spPr>
        <p:txBody>
          <a:bodyPr wrap="square">
            <a:noAutofit/>
          </a:bodyPr>
          <a:lstStyle/>
          <a:p>
            <a:pPr marL="457200" indent="-457200">
              <a:buClr>
                <a:srgbClr val="409DEF"/>
              </a:buClr>
              <a:buFont typeface="Wingdings" panose="05000000000000000000" pitchFamily="2" charset="2"/>
              <a:buChar char="l"/>
            </a:pPr>
            <a:r>
              <a:rPr lang="zh-CN" sz="2400" b="1">
                <a:latin typeface="宋体" panose="02010600030101010101" pitchFamily="2" charset="-122"/>
                <a:ea typeface="宋体" panose="02010600030101010101" pitchFamily="2" charset="-122"/>
                <a:sym typeface="+mn-ea"/>
              </a:rPr>
              <a:t>如何获取航空运输电子客票行程单？</a:t>
            </a:r>
            <a:endParaRPr lang="zh-CN" sz="2400" b="1">
              <a:latin typeface="宋体" panose="02010600030101010101" pitchFamily="2" charset="-122"/>
              <a:ea typeface="宋体" panose="02010600030101010101" pitchFamily="2" charset="-122"/>
            </a:endParaRPr>
          </a:p>
          <a:p>
            <a:pPr indent="0">
              <a:buClr>
                <a:srgbClr val="409DEF"/>
              </a:buClr>
              <a:buFont typeface="Wingdings" panose="05000000000000000000" pitchFamily="2" charset="2"/>
              <a:buNone/>
            </a:pPr>
            <a:r>
              <a:rPr lang="en-US" altLang="zh-CN" sz="2400">
                <a:latin typeface="宋体" panose="02010600030101010101" pitchFamily="2" charset="-122"/>
                <a:ea typeface="宋体" panose="02010600030101010101" pitchFamily="2" charset="-122"/>
                <a:sym typeface="+mn-ea"/>
              </a:rPr>
              <a:t>   </a:t>
            </a:r>
            <a:r>
              <a:rPr lang="zh-CN" sz="2000">
                <a:ea typeface="宋体" panose="02010600030101010101" pitchFamily="2" charset="-122"/>
                <a:sym typeface="+mn-ea"/>
              </a:rPr>
              <a:t>民航电子发票不同于铁路电子发票，民航由多家航空公司共同参与，所以各个航空公司开具电子行程单略有不同。</a:t>
            </a:r>
            <a:r>
              <a:rPr lang="zh-CN" altLang="en-US" sz="2000">
                <a:ea typeface="宋体" panose="02010600030101010101" pitchFamily="2" charset="-122"/>
                <a:sym typeface="+mn-ea"/>
              </a:rPr>
              <a:t>以中国联合航空小程序为例。</a:t>
            </a:r>
            <a:endParaRPr lang="zh-CN" altLang="en-US" sz="2400">
              <a:ea typeface="宋体" panose="02010600030101010101" pitchFamily="2" charset="-122"/>
            </a:endParaRPr>
          </a:p>
          <a:p>
            <a:pPr marL="457200" indent="-457200">
              <a:buClr>
                <a:srgbClr val="409DEF"/>
              </a:buClr>
              <a:buFont typeface="Wingdings" panose="05000000000000000000" pitchFamily="2" charset="2"/>
              <a:buChar char="l"/>
            </a:pPr>
            <a:endParaRPr lang="zh-CN" sz="2400" dirty="0">
              <a:solidFill>
                <a:schemeClr val="tx1"/>
              </a:solidFill>
              <a:latin typeface="等线" panose="02010600030101010101" pitchFamily="2" charset="-122"/>
              <a:ea typeface="等线" panose="02010600030101010101" pitchFamily="2" charset="-122"/>
              <a:cs typeface="+mn-ea"/>
              <a:sym typeface="+mn-lt"/>
            </a:endParaRPr>
          </a:p>
        </p:txBody>
      </p:sp>
      <p:grpSp>
        <p:nvGrpSpPr>
          <p:cNvPr id="28" name="组合 27"/>
          <p:cNvGrpSpPr/>
          <p:nvPr/>
        </p:nvGrpSpPr>
        <p:grpSpPr>
          <a:xfrm>
            <a:off x="365712" y="297103"/>
            <a:ext cx="6334025" cy="584775"/>
            <a:chOff x="447672" y="702416"/>
            <a:chExt cx="5350219" cy="584775"/>
          </a:xfrm>
        </p:grpSpPr>
        <p:grpSp>
          <p:nvGrpSpPr>
            <p:cNvPr id="29" name="组合 28"/>
            <p:cNvGrpSpPr/>
            <p:nvPr/>
          </p:nvGrpSpPr>
          <p:grpSpPr>
            <a:xfrm flipH="1" flipV="1">
              <a:off x="447672" y="722660"/>
              <a:ext cx="502373" cy="442687"/>
              <a:chOff x="8165447" y="3103389"/>
              <a:chExt cx="4260829" cy="3754611"/>
            </a:xfrm>
          </p:grpSpPr>
          <p:sp>
            <p:nvSpPr>
              <p:cNvPr id="31" name="等腰三角形 30"/>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2" name="图片 1" descr="IMG_8796"/>
          <p:cNvPicPr>
            <a:picLocks noChangeAspect="1"/>
          </p:cNvPicPr>
          <p:nvPr/>
        </p:nvPicPr>
        <p:blipFill>
          <a:blip r:embed="rId1"/>
          <a:stretch>
            <a:fillRect/>
          </a:stretch>
        </p:blipFill>
        <p:spPr>
          <a:xfrm>
            <a:off x="213360" y="2308860"/>
            <a:ext cx="2087880" cy="4526280"/>
          </a:xfrm>
          <a:prstGeom prst="rect">
            <a:avLst/>
          </a:prstGeom>
        </p:spPr>
      </p:pic>
      <p:pic>
        <p:nvPicPr>
          <p:cNvPr id="3" name="图片 2" descr="IMG_8797"/>
          <p:cNvPicPr>
            <a:picLocks noChangeAspect="1"/>
          </p:cNvPicPr>
          <p:nvPr/>
        </p:nvPicPr>
        <p:blipFill>
          <a:blip r:embed="rId2"/>
          <a:stretch>
            <a:fillRect/>
          </a:stretch>
        </p:blipFill>
        <p:spPr>
          <a:xfrm>
            <a:off x="3186430" y="2308860"/>
            <a:ext cx="2080895" cy="4512310"/>
          </a:xfrm>
          <a:prstGeom prst="rect">
            <a:avLst/>
          </a:prstGeom>
        </p:spPr>
      </p:pic>
      <p:pic>
        <p:nvPicPr>
          <p:cNvPr id="4" name="图片 3" descr="fe66ca4385dbeea20c44c2e11903c748"/>
          <p:cNvPicPr>
            <a:picLocks noChangeAspect="1"/>
          </p:cNvPicPr>
          <p:nvPr/>
        </p:nvPicPr>
        <p:blipFill>
          <a:blip r:embed="rId3"/>
          <a:stretch>
            <a:fillRect/>
          </a:stretch>
        </p:blipFill>
        <p:spPr>
          <a:xfrm>
            <a:off x="9332595" y="2232660"/>
            <a:ext cx="2156460" cy="4625340"/>
          </a:xfrm>
          <a:prstGeom prst="rect">
            <a:avLst/>
          </a:prstGeom>
        </p:spPr>
      </p:pic>
      <p:pic>
        <p:nvPicPr>
          <p:cNvPr id="7" name="图片 6" descr="b0fb415793802167603577f2919ba6e8"/>
          <p:cNvPicPr>
            <a:picLocks noChangeAspect="1"/>
          </p:cNvPicPr>
          <p:nvPr/>
        </p:nvPicPr>
        <p:blipFill>
          <a:blip r:embed="rId4"/>
          <a:stretch>
            <a:fillRect/>
          </a:stretch>
        </p:blipFill>
        <p:spPr>
          <a:xfrm>
            <a:off x="6209665" y="2308860"/>
            <a:ext cx="2110105" cy="4526915"/>
          </a:xfrm>
          <a:prstGeom prst="rect">
            <a:avLst/>
          </a:prstGeom>
        </p:spPr>
      </p:pic>
      <p:sp>
        <p:nvSpPr>
          <p:cNvPr id="8" name="圆角矩形 7"/>
          <p:cNvSpPr/>
          <p:nvPr/>
        </p:nvSpPr>
        <p:spPr>
          <a:xfrm>
            <a:off x="1802130" y="3727450"/>
            <a:ext cx="461010" cy="4222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3244215" y="4678045"/>
            <a:ext cx="648335" cy="49339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6268085" y="3173730"/>
            <a:ext cx="1938020" cy="61849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296660" y="4460875"/>
            <a:ext cx="1938020" cy="5283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9410700" y="4361180"/>
            <a:ext cx="2017395" cy="108966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箭头连接符 4"/>
          <p:cNvCxnSpPr/>
          <p:nvPr/>
        </p:nvCxnSpPr>
        <p:spPr>
          <a:xfrm>
            <a:off x="2400381" y="4266807"/>
            <a:ext cx="748030" cy="17780"/>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cxnSp>
        <p:nvCxnSpPr>
          <p:cNvPr id="6" name="直接箭头连接符 5"/>
          <p:cNvCxnSpPr/>
          <p:nvPr/>
        </p:nvCxnSpPr>
        <p:spPr>
          <a:xfrm>
            <a:off x="5343606" y="4231247"/>
            <a:ext cx="748030" cy="17780"/>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cxnSp>
        <p:nvCxnSpPr>
          <p:cNvPr id="14" name="直接箭头连接符 13"/>
          <p:cNvCxnSpPr/>
          <p:nvPr/>
        </p:nvCxnSpPr>
        <p:spPr>
          <a:xfrm>
            <a:off x="8319851" y="4231247"/>
            <a:ext cx="748030" cy="17780"/>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879231" y="1127117"/>
            <a:ext cx="10146323" cy="954107"/>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a:solidFill>
                  <a:schemeClr val="tx1"/>
                </a:solidFill>
                <a:latin typeface="等线" panose="02010600030101010101" pitchFamily="2" charset="-122"/>
                <a:ea typeface="等线" panose="02010600030101010101" pitchFamily="2" charset="-122"/>
                <a:cs typeface="+mn-ea"/>
                <a:sym typeface="+mn-lt"/>
              </a:rPr>
              <a:t>在</a:t>
            </a:r>
            <a:r>
              <a:rPr lang="zh-CN" altLang="en-US" sz="2800" dirty="0" smtClean="0">
                <a:solidFill>
                  <a:schemeClr val="tx1"/>
                </a:solidFill>
                <a:latin typeface="等线" panose="02010600030101010101" pitchFamily="2" charset="-122"/>
                <a:ea typeface="等线" panose="02010600030101010101" pitchFamily="2" charset="-122"/>
                <a:cs typeface="+mn-ea"/>
                <a:sym typeface="+mn-lt"/>
              </a:rPr>
              <a:t>横向科研经费中报销的加油费须</a:t>
            </a:r>
            <a:r>
              <a:rPr lang="zh-CN" altLang="en-US" sz="2800" b="1" dirty="0" smtClean="0">
                <a:solidFill>
                  <a:srgbClr val="FF0000"/>
                </a:solidFill>
                <a:latin typeface="等线" panose="02010600030101010101" pitchFamily="2" charset="-122"/>
                <a:ea typeface="等线" panose="02010600030101010101" pitchFamily="2" charset="-122"/>
                <a:cs typeface="+mn-ea"/>
                <a:sym typeface="+mn-lt"/>
              </a:rPr>
              <a:t>使用公务卡支付</a:t>
            </a:r>
            <a:r>
              <a:rPr lang="zh-CN" altLang="en-US" sz="2800" dirty="0" smtClean="0">
                <a:solidFill>
                  <a:schemeClr val="tx1"/>
                </a:solidFill>
                <a:latin typeface="等线" panose="02010600030101010101" pitchFamily="2" charset="-122"/>
                <a:ea typeface="等线" panose="02010600030101010101" pitchFamily="2" charset="-122"/>
                <a:cs typeface="+mn-ea"/>
                <a:sym typeface="+mn-lt"/>
              </a:rPr>
              <a:t>，并且预充值发票不允许报销。</a:t>
            </a:r>
            <a:endParaRPr lang="zh-CN" altLang="en-US" sz="2800" dirty="0" smtClean="0">
              <a:solidFill>
                <a:schemeClr val="tx1"/>
              </a:solidFill>
              <a:latin typeface="等线" panose="02010600030101010101" pitchFamily="2" charset="-122"/>
              <a:ea typeface="等线" panose="02010600030101010101" pitchFamily="2" charset="-122"/>
              <a:cs typeface="+mn-ea"/>
              <a:sym typeface="+mn-lt"/>
            </a:endParaRPr>
          </a:p>
        </p:txBody>
      </p:sp>
      <p:pic>
        <p:nvPicPr>
          <p:cNvPr id="4" name="图片 3" descr="微信图片_20191105222759.jpg"/>
          <p:cNvPicPr>
            <a:picLocks noChangeAspect="1"/>
          </p:cNvPicPr>
          <p:nvPr/>
        </p:nvPicPr>
        <p:blipFill>
          <a:blip r:embed="rId1" cstate="print"/>
          <a:srcRect t="4200" r="1068" b="54200"/>
          <a:stretch>
            <a:fillRect/>
          </a:stretch>
        </p:blipFill>
        <p:spPr>
          <a:xfrm>
            <a:off x="5593417" y="2321168"/>
            <a:ext cx="5327443" cy="3774830"/>
          </a:xfrm>
          <a:prstGeom prst="rect">
            <a:avLst/>
          </a:prstGeom>
        </p:spPr>
      </p:pic>
      <p:pic>
        <p:nvPicPr>
          <p:cNvPr id="6" name="Picture 4" descr="C:\Users\Administrator\AppData\Roaming\feiq\RichOle\3416056035.bmp"/>
          <p:cNvPicPr>
            <a:picLocks noChangeAspect="1" noChangeArrowheads="1"/>
          </p:cNvPicPr>
          <p:nvPr/>
        </p:nvPicPr>
        <p:blipFill>
          <a:blip r:embed="rId2"/>
          <a:srcRect/>
          <a:stretch>
            <a:fillRect/>
          </a:stretch>
        </p:blipFill>
        <p:spPr bwMode="auto">
          <a:xfrm>
            <a:off x="1670538" y="2166007"/>
            <a:ext cx="3546229" cy="4217203"/>
          </a:xfrm>
          <a:prstGeom prst="rect">
            <a:avLst/>
          </a:prstGeom>
          <a:noFill/>
        </p:spPr>
      </p:pic>
      <p:grpSp>
        <p:nvGrpSpPr>
          <p:cNvPr id="25" name="组合 24"/>
          <p:cNvGrpSpPr/>
          <p:nvPr/>
        </p:nvGrpSpPr>
        <p:grpSpPr>
          <a:xfrm>
            <a:off x="365712" y="297103"/>
            <a:ext cx="6334025" cy="584775"/>
            <a:chOff x="447672" y="702416"/>
            <a:chExt cx="5350219" cy="584775"/>
          </a:xfrm>
        </p:grpSpPr>
        <p:grpSp>
          <p:nvGrpSpPr>
            <p:cNvPr id="26" name="组合 25"/>
            <p:cNvGrpSpPr/>
            <p:nvPr/>
          </p:nvGrpSpPr>
          <p:grpSpPr>
            <a:xfrm flipH="1" flipV="1">
              <a:off x="447672" y="722660"/>
              <a:ext cx="502373" cy="442687"/>
              <a:chOff x="8165447" y="3103389"/>
              <a:chExt cx="4260829" cy="3754611"/>
            </a:xfrm>
          </p:grpSpPr>
          <p:sp>
            <p:nvSpPr>
              <p:cNvPr id="28" name="等腰三角形 27"/>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879231" y="1628261"/>
            <a:ext cx="7376745" cy="95313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通过政采云平台租车前往的差旅费，租车费需要和本次出差的其他费用一起报销。</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7" name="矩形 6"/>
          <p:cNvSpPr/>
          <p:nvPr/>
        </p:nvSpPr>
        <p:spPr>
          <a:xfrm>
            <a:off x="873375" y="3011541"/>
            <a:ext cx="6995740" cy="2677656"/>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党员活动、退休活动以及各单位组织的参观考察等集体活动，伙食补助费可在每人</a:t>
            </a:r>
            <a:r>
              <a:rPr lang="zh-CN" altLang="en-US" sz="2800" b="1" dirty="0" smtClean="0">
                <a:solidFill>
                  <a:srgbClr val="FF0000"/>
                </a:solidFill>
                <a:latin typeface="等线" panose="02010600030101010101" pitchFamily="2" charset="-122"/>
                <a:ea typeface="等线" panose="02010600030101010101" pitchFamily="2" charset="-122"/>
              </a:rPr>
              <a:t>每餐</a:t>
            </a:r>
            <a:r>
              <a:rPr lang="en-US" sz="2800" b="1" dirty="0" smtClean="0">
                <a:solidFill>
                  <a:srgbClr val="FF0000"/>
                </a:solidFill>
                <a:latin typeface="等线" panose="02010600030101010101" pitchFamily="2" charset="-122"/>
                <a:ea typeface="等线" panose="02010600030101010101" pitchFamily="2" charset="-122"/>
              </a:rPr>
              <a:t>40</a:t>
            </a:r>
            <a:r>
              <a:rPr lang="zh-CN" altLang="en-US" sz="2800" b="1" dirty="0" smtClean="0">
                <a:solidFill>
                  <a:srgbClr val="FF0000"/>
                </a:solidFill>
                <a:latin typeface="等线" panose="02010600030101010101" pitchFamily="2" charset="-122"/>
                <a:ea typeface="等线" panose="02010600030101010101" pitchFamily="2" charset="-122"/>
              </a:rPr>
              <a:t>元标准内凭据报销</a:t>
            </a:r>
            <a:r>
              <a:rPr lang="zh-CN" altLang="en-US" sz="2800" dirty="0" smtClean="0">
                <a:latin typeface="等线" panose="02010600030101010101" pitchFamily="2" charset="-122"/>
                <a:ea typeface="等线" panose="02010600030101010101" pitchFamily="2" charset="-122"/>
              </a:rPr>
              <a:t>（</a:t>
            </a:r>
            <a:r>
              <a:rPr lang="en-US" sz="2800" dirty="0" smtClean="0">
                <a:latin typeface="等线" panose="02010600030101010101" pitchFamily="2" charset="-122"/>
                <a:ea typeface="等线" panose="02010600030101010101" pitchFamily="2" charset="-122"/>
              </a:rPr>
              <a:t>1</a:t>
            </a:r>
            <a:r>
              <a:rPr lang="zh-CN" altLang="en-US" sz="2800" dirty="0" smtClean="0">
                <a:latin typeface="等线" panose="02010600030101010101" pitchFamily="2" charset="-122"/>
                <a:ea typeface="等线" panose="02010600030101010101" pitchFamily="2" charset="-122"/>
              </a:rPr>
              <a:t>天不超过两餐，早餐不补）</a:t>
            </a:r>
            <a:r>
              <a:rPr lang="en-US" sz="2800" dirty="0" smtClean="0">
                <a:latin typeface="等线" panose="02010600030101010101" pitchFamily="2" charset="-122"/>
                <a:ea typeface="等线" panose="02010600030101010101" pitchFamily="2" charset="-122"/>
              </a:rPr>
              <a:t>,</a:t>
            </a:r>
            <a:r>
              <a:rPr lang="zh-CN" altLang="en-US" sz="2800" dirty="0" smtClean="0">
                <a:latin typeface="等线" panose="02010600030101010101" pitchFamily="2" charset="-122"/>
                <a:ea typeface="等线" panose="02010600030101010101" pitchFamily="2" charset="-122"/>
              </a:rPr>
              <a:t>不发放公杂费；报销时同时提供</a:t>
            </a:r>
            <a:r>
              <a:rPr lang="zh-CN" altLang="en-US" sz="2800" b="1" dirty="0" smtClean="0">
                <a:solidFill>
                  <a:srgbClr val="FF0000"/>
                </a:solidFill>
                <a:latin typeface="等线" panose="02010600030101010101" pitchFamily="2" charset="-122"/>
                <a:ea typeface="等线" panose="02010600030101010101" pitchFamily="2" charset="-122"/>
              </a:rPr>
              <a:t>活动方案</a:t>
            </a:r>
            <a:r>
              <a:rPr lang="zh-CN" altLang="en-US" sz="2800" dirty="0" smtClean="0">
                <a:latin typeface="等线" panose="02010600030101010101" pitchFamily="2" charset="-122"/>
                <a:ea typeface="等线" panose="02010600030101010101" pitchFamily="2" charset="-122"/>
              </a:rPr>
              <a:t>及</a:t>
            </a:r>
            <a:r>
              <a:rPr lang="zh-CN" altLang="en-US" sz="2800" b="1" dirty="0" smtClean="0">
                <a:solidFill>
                  <a:srgbClr val="FF0000"/>
                </a:solidFill>
                <a:latin typeface="等线" panose="02010600030101010101" pitchFamily="2" charset="-122"/>
                <a:ea typeface="等线" panose="02010600030101010101" pitchFamily="2" charset="-122"/>
              </a:rPr>
              <a:t>人员名单</a:t>
            </a:r>
            <a:r>
              <a:rPr lang="zh-CN" altLang="en-US" sz="2800" dirty="0" smtClean="0">
                <a:latin typeface="等线" panose="02010600030101010101" pitchFamily="2" charset="-122"/>
                <a:ea typeface="等线" panose="02010600030101010101" pitchFamily="2" charset="-122"/>
              </a:rPr>
              <a:t>并加盖</a:t>
            </a:r>
            <a:r>
              <a:rPr lang="zh-CN" altLang="en-US" sz="2800" b="1" dirty="0" smtClean="0">
                <a:solidFill>
                  <a:srgbClr val="FF0000"/>
                </a:solidFill>
                <a:latin typeface="等线" panose="02010600030101010101" pitchFamily="2" charset="-122"/>
                <a:ea typeface="等线" panose="02010600030101010101" pitchFamily="2" charset="-122"/>
              </a:rPr>
              <a:t>公章</a:t>
            </a:r>
            <a:r>
              <a:rPr lang="zh-CN" altLang="en-US" sz="2800" dirty="0" smtClean="0">
                <a:latin typeface="等线" panose="02010600030101010101" pitchFamily="2" charset="-122"/>
                <a:ea typeface="等线" panose="02010600030101010101" pitchFamily="2" charset="-122"/>
              </a:rPr>
              <a:t>。</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rcRect l="15980" r="15980"/>
          <a:stretch>
            <a:fillRect/>
          </a:stretch>
        </p:blipFill>
        <p:spPr>
          <a:xfrm flipH="1">
            <a:off x="8005022" y="1692369"/>
            <a:ext cx="3849940" cy="3775294"/>
          </a:xfrm>
          <a:prstGeom prst="ellipse">
            <a:avLst/>
          </a:prstGeom>
          <a:solidFill>
            <a:schemeClr val="bg1"/>
          </a:solidFill>
          <a:ln w="76200">
            <a:solidFill>
              <a:schemeClr val="bg1"/>
            </a:solidFill>
          </a:ln>
          <a:effectLst>
            <a:outerShdw blurRad="50800" dist="38100" dir="5400000" algn="t" rotWithShape="0">
              <a:prstClr val="black">
                <a:alpha val="40000"/>
              </a:prstClr>
            </a:outerShdw>
          </a:effectLst>
        </p:spPr>
      </p:pic>
      <p:grpSp>
        <p:nvGrpSpPr>
          <p:cNvPr id="26" name="组合 25"/>
          <p:cNvGrpSpPr/>
          <p:nvPr/>
        </p:nvGrpSpPr>
        <p:grpSpPr>
          <a:xfrm>
            <a:off x="365712" y="297103"/>
            <a:ext cx="6334025" cy="584775"/>
            <a:chOff x="447672" y="702416"/>
            <a:chExt cx="5350219" cy="584775"/>
          </a:xfrm>
        </p:grpSpPr>
        <p:grpSp>
          <p:nvGrpSpPr>
            <p:cNvPr id="27" name="组合 26"/>
            <p:cNvGrpSpPr/>
            <p:nvPr/>
          </p:nvGrpSpPr>
          <p:grpSpPr>
            <a:xfrm flipH="1" flipV="1">
              <a:off x="447672" y="722660"/>
              <a:ext cx="502373" cy="442687"/>
              <a:chOff x="8165447" y="3103389"/>
              <a:chExt cx="4260829" cy="3754611"/>
            </a:xfrm>
          </p:grpSpPr>
          <p:sp>
            <p:nvSpPr>
              <p:cNvPr id="29" name="等腰三角形 2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8" name="Picture 4" descr="C:\Users\user\AppData\Roaming\feiq\RichOle\1919736526.bmp"/>
          <p:cNvPicPr>
            <a:picLocks noChangeAspect="1" noChangeArrowheads="1"/>
          </p:cNvPicPr>
          <p:nvPr/>
        </p:nvPicPr>
        <p:blipFill>
          <a:blip r:embed="rId1"/>
          <a:srcRect/>
          <a:stretch>
            <a:fillRect/>
          </a:stretch>
        </p:blipFill>
        <p:spPr bwMode="auto">
          <a:xfrm>
            <a:off x="1254606" y="965440"/>
            <a:ext cx="9674225" cy="5769468"/>
          </a:xfrm>
          <a:prstGeom prst="rect">
            <a:avLst/>
          </a:prstGeom>
          <a:noFill/>
        </p:spPr>
      </p:pic>
      <p:grpSp>
        <p:nvGrpSpPr>
          <p:cNvPr id="23" name="组合 22"/>
          <p:cNvGrpSpPr/>
          <p:nvPr/>
        </p:nvGrpSpPr>
        <p:grpSpPr>
          <a:xfrm>
            <a:off x="365712" y="297103"/>
            <a:ext cx="6334025" cy="584775"/>
            <a:chOff x="447672" y="702416"/>
            <a:chExt cx="5350219" cy="584775"/>
          </a:xfrm>
        </p:grpSpPr>
        <p:grpSp>
          <p:nvGrpSpPr>
            <p:cNvPr id="24" name="组合 23"/>
            <p:cNvGrpSpPr/>
            <p:nvPr/>
          </p:nvGrpSpPr>
          <p:grpSpPr>
            <a:xfrm flipH="1" flipV="1">
              <a:off x="447672" y="722660"/>
              <a:ext cx="502373" cy="442687"/>
              <a:chOff x="8165447" y="3103389"/>
              <a:chExt cx="4260829" cy="3754611"/>
            </a:xfrm>
          </p:grpSpPr>
          <p:sp>
            <p:nvSpPr>
              <p:cNvPr id="26" name="等腰三角形 25"/>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365712" y="297103"/>
            <a:ext cx="6334025" cy="584775"/>
            <a:chOff x="447672" y="702416"/>
            <a:chExt cx="5350219" cy="584775"/>
          </a:xfrm>
        </p:grpSpPr>
        <p:grpSp>
          <p:nvGrpSpPr>
            <p:cNvPr id="24" name="组合 23"/>
            <p:cNvGrpSpPr/>
            <p:nvPr/>
          </p:nvGrpSpPr>
          <p:grpSpPr>
            <a:xfrm flipH="1" flipV="1">
              <a:off x="447672" y="722660"/>
              <a:ext cx="502373" cy="442687"/>
              <a:chOff x="8165447" y="3103389"/>
              <a:chExt cx="4260829" cy="3754611"/>
            </a:xfrm>
          </p:grpSpPr>
          <p:sp>
            <p:nvSpPr>
              <p:cNvPr id="26" name="等腰三角形 25"/>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5"/>
            <p:cNvSpPr txBox="1"/>
            <p:nvPr/>
          </p:nvSpPr>
          <p:spPr>
            <a:xfrm>
              <a:off x="864960" y="702416"/>
              <a:ext cx="4932931"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差旅费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10" name="图片 9" descr="post_object_image_2162677864"/>
          <p:cNvPicPr>
            <a:picLocks noChangeAspect="1"/>
          </p:cNvPicPr>
          <p:nvPr/>
        </p:nvPicPr>
        <p:blipFill>
          <a:blip r:embed="rId1"/>
          <a:stretch>
            <a:fillRect/>
          </a:stretch>
        </p:blipFill>
        <p:spPr>
          <a:xfrm>
            <a:off x="2117725" y="1108710"/>
            <a:ext cx="9370695" cy="5550535"/>
          </a:xfrm>
          <a:prstGeom prst="rect">
            <a:avLst/>
          </a:prstGeom>
        </p:spPr>
      </p:pic>
      <p:sp>
        <p:nvSpPr>
          <p:cNvPr id="3" name="矩形 2"/>
          <p:cNvSpPr/>
          <p:nvPr/>
        </p:nvSpPr>
        <p:spPr>
          <a:xfrm>
            <a:off x="111760" y="3429000"/>
            <a:ext cx="2200275" cy="521970"/>
          </a:xfrm>
          <a:prstGeom prst="rect">
            <a:avLst/>
          </a:prstGeom>
        </p:spPr>
        <p:txBody>
          <a:bodyPr wrap="square">
            <a:spAutoFit/>
          </a:bodyPr>
          <a:lstStyle/>
          <a:p>
            <a:pPr marL="342900" indent="-342900">
              <a:buClr>
                <a:srgbClr val="409DEF"/>
              </a:buClr>
              <a:buFont typeface="Wingdings" panose="05000000000000000000" charset="0"/>
              <a:buChar char="Ø"/>
            </a:pPr>
            <a:r>
              <a:rPr lang="zh-CN" altLang="en-US" sz="2800" b="1" dirty="0" smtClean="0">
                <a:latin typeface="等线" panose="02010600030101010101" pitchFamily="2" charset="-122"/>
                <a:ea typeface="等线" panose="02010600030101010101" pitchFamily="2" charset="-122"/>
              </a:rPr>
              <a:t>差旅平台</a:t>
            </a:r>
            <a:endParaRPr lang="zh-CN" altLang="en-US" sz="2800" b="1" dirty="0" smtClean="0">
              <a:latin typeface="等线" panose="02010600030101010101" pitchFamily="2" charset="-122"/>
              <a:ea typeface="等线" panose="02010600030101010101" pitchFamily="2" charset="-122"/>
            </a:endParaRPr>
          </a:p>
        </p:txBody>
      </p:sp>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879231" y="1267789"/>
            <a:ext cx="7719646" cy="1815882"/>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接待对象在</a:t>
            </a:r>
            <a:r>
              <a:rPr lang="en-US" sz="2800" dirty="0" smtClean="0">
                <a:latin typeface="等线" panose="02010600030101010101" pitchFamily="2" charset="-122"/>
                <a:ea typeface="等线" panose="02010600030101010101" pitchFamily="2" charset="-122"/>
              </a:rPr>
              <a:t>10</a:t>
            </a:r>
            <a:r>
              <a:rPr lang="zh-CN" altLang="en-US" sz="2800" dirty="0" smtClean="0">
                <a:latin typeface="等线" panose="02010600030101010101" pitchFamily="2" charset="-122"/>
                <a:ea typeface="等线" panose="02010600030101010101" pitchFamily="2" charset="-122"/>
              </a:rPr>
              <a:t>人（含）以内的，学校陪餐人数不得超过</a:t>
            </a:r>
            <a:r>
              <a:rPr lang="en-US" sz="2800" dirty="0" smtClean="0">
                <a:latin typeface="等线" panose="02010600030101010101" pitchFamily="2" charset="-122"/>
                <a:ea typeface="等线" panose="02010600030101010101" pitchFamily="2" charset="-122"/>
              </a:rPr>
              <a:t>3</a:t>
            </a:r>
            <a:r>
              <a:rPr lang="zh-CN" altLang="en-US" sz="2800" dirty="0" smtClean="0">
                <a:latin typeface="等线" panose="02010600030101010101" pitchFamily="2" charset="-122"/>
                <a:ea typeface="等线" panose="02010600030101010101" pitchFamily="2" charset="-122"/>
              </a:rPr>
              <a:t>人；超过</a:t>
            </a:r>
            <a:r>
              <a:rPr lang="en-US" sz="2800" dirty="0" smtClean="0">
                <a:latin typeface="等线" panose="02010600030101010101" pitchFamily="2" charset="-122"/>
                <a:ea typeface="等线" panose="02010600030101010101" pitchFamily="2" charset="-122"/>
              </a:rPr>
              <a:t>10</a:t>
            </a:r>
            <a:r>
              <a:rPr lang="zh-CN" altLang="en-US" sz="2800" dirty="0" smtClean="0">
                <a:latin typeface="等线" panose="02010600030101010101" pitchFamily="2" charset="-122"/>
                <a:ea typeface="等线" panose="02010600030101010101" pitchFamily="2" charset="-122"/>
              </a:rPr>
              <a:t>人的，不得超过接待对象人数的</a:t>
            </a:r>
            <a:r>
              <a:rPr lang="zh-CN" altLang="en-US" sz="2800" b="1" dirty="0" smtClean="0">
                <a:solidFill>
                  <a:srgbClr val="FF0000"/>
                </a:solidFill>
                <a:latin typeface="等线" panose="02010600030101010101" pitchFamily="2" charset="-122"/>
                <a:ea typeface="等线" panose="02010600030101010101" pitchFamily="2" charset="-122"/>
              </a:rPr>
              <a:t>三分之一</a:t>
            </a:r>
            <a:r>
              <a:rPr lang="zh-CN" altLang="en-US" sz="2800" dirty="0" smtClean="0">
                <a:latin typeface="等线" panose="02010600030101010101" pitchFamily="2" charset="-122"/>
                <a:ea typeface="等线" panose="02010600030101010101" pitchFamily="2" charset="-122"/>
              </a:rPr>
              <a:t>。公务接待审批单上的人数尽量与菜单上的人数一致。</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7" name="矩形 6"/>
          <p:cNvSpPr/>
          <p:nvPr/>
        </p:nvSpPr>
        <p:spPr>
          <a:xfrm>
            <a:off x="864581" y="3222577"/>
            <a:ext cx="7962895" cy="954107"/>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每批接待对象可以安排</a:t>
            </a:r>
            <a:r>
              <a:rPr lang="zh-CN" altLang="en-US" sz="2800" b="1" dirty="0" smtClean="0">
                <a:solidFill>
                  <a:srgbClr val="FF0000"/>
                </a:solidFill>
                <a:latin typeface="等线" panose="02010600030101010101" pitchFamily="2" charset="-122"/>
                <a:ea typeface="等线" panose="02010600030101010101" pitchFamily="2" charset="-122"/>
              </a:rPr>
              <a:t>一次</a:t>
            </a:r>
            <a:r>
              <a:rPr lang="zh-CN" altLang="en-US" sz="2800" dirty="0" smtClean="0">
                <a:latin typeface="等线" panose="02010600030101010101" pitchFamily="2" charset="-122"/>
                <a:ea typeface="等线" panose="02010600030101010101" pitchFamily="2" charset="-122"/>
              </a:rPr>
              <a:t>公务接待用餐，并实行</a:t>
            </a:r>
            <a:r>
              <a:rPr lang="zh-CN" altLang="en-US" sz="2800" b="1" dirty="0" smtClean="0">
                <a:solidFill>
                  <a:srgbClr val="FF0000"/>
                </a:solidFill>
                <a:latin typeface="等线" panose="02010600030101010101" pitchFamily="2" charset="-122"/>
                <a:ea typeface="等线" panose="02010600030101010101" pitchFamily="2" charset="-122"/>
              </a:rPr>
              <a:t>有函接待</a:t>
            </a:r>
            <a:r>
              <a:rPr lang="zh-CN" altLang="en-US" sz="2800" dirty="0" smtClean="0">
                <a:latin typeface="等线" panose="02010600030101010101" pitchFamily="2" charset="-122"/>
                <a:ea typeface="等线" panose="02010600030101010101" pitchFamily="2" charset="-122"/>
              </a:rPr>
              <a:t>；</a:t>
            </a:r>
            <a:r>
              <a:rPr lang="zh-CN" altLang="en-US" sz="2800" b="1" dirty="0" smtClean="0">
                <a:solidFill>
                  <a:srgbClr val="FF0000"/>
                </a:solidFill>
                <a:latin typeface="等线" panose="02010600030101010101" pitchFamily="2" charset="-122"/>
                <a:ea typeface="等线" panose="02010600030101010101" pitchFamily="2" charset="-122"/>
              </a:rPr>
              <a:t>同城公务活动一般不安排用餐</a:t>
            </a:r>
            <a:r>
              <a:rPr lang="zh-CN" altLang="en-US" sz="2800" dirty="0" smtClean="0">
                <a:latin typeface="等线" panose="02010600030101010101" pitchFamily="2" charset="-122"/>
                <a:ea typeface="等线" panose="02010600030101010101" pitchFamily="2" charset="-122"/>
              </a:rPr>
              <a:t>。</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l="16021" r="9350"/>
          <a:stretch>
            <a:fillRect/>
          </a:stretch>
        </p:blipFill>
        <p:spPr>
          <a:xfrm>
            <a:off x="8837299" y="1759117"/>
            <a:ext cx="2918153" cy="2605775"/>
          </a:xfrm>
          <a:prstGeom prst="rect">
            <a:avLst/>
          </a:prstGeom>
          <a:solidFill>
            <a:schemeClr val="bg1"/>
          </a:solidFill>
          <a:ln w="76200">
            <a:solidFill>
              <a:schemeClr val="bg1"/>
            </a:solidFill>
          </a:ln>
          <a:effectLst>
            <a:outerShdw blurRad="50800" dist="38100" dir="5400000" algn="t" rotWithShape="0">
              <a:prstClr val="black">
                <a:alpha val="40000"/>
              </a:prstClr>
            </a:outerShdw>
          </a:effectLst>
        </p:spPr>
      </p:pic>
      <p:sp>
        <p:nvSpPr>
          <p:cNvPr id="11" name="矩形 10"/>
          <p:cNvSpPr/>
          <p:nvPr/>
        </p:nvSpPr>
        <p:spPr>
          <a:xfrm>
            <a:off x="876309" y="4430017"/>
            <a:ext cx="7962895" cy="954107"/>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接待用餐一般安排在校内食堂、定点饭店、普通农（渔）家乐。 </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grpSp>
        <p:nvGrpSpPr>
          <p:cNvPr id="21" name="组合 20"/>
          <p:cNvGrpSpPr/>
          <p:nvPr/>
        </p:nvGrpSpPr>
        <p:grpSpPr>
          <a:xfrm>
            <a:off x="365712" y="297103"/>
            <a:ext cx="7239634" cy="584775"/>
            <a:chOff x="447672" y="702416"/>
            <a:chExt cx="6115168" cy="584775"/>
          </a:xfrm>
        </p:grpSpPr>
        <p:grpSp>
          <p:nvGrpSpPr>
            <p:cNvPr id="22" name="组合 21"/>
            <p:cNvGrpSpPr/>
            <p:nvPr/>
          </p:nvGrpSpPr>
          <p:grpSpPr>
            <a:xfrm flipH="1" flipV="1">
              <a:off x="447672" y="722660"/>
              <a:ext cx="502373" cy="442687"/>
              <a:chOff x="8165447" y="3103389"/>
              <a:chExt cx="4260829" cy="3754611"/>
            </a:xfrm>
          </p:grpSpPr>
          <p:sp>
            <p:nvSpPr>
              <p:cNvPr id="24" name="等腰三角形 2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5"/>
            <p:cNvSpPr txBox="1"/>
            <p:nvPr/>
          </p:nvSpPr>
          <p:spPr>
            <a:xfrm>
              <a:off x="864960" y="702416"/>
              <a:ext cx="5697880"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公务接待费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5125930" y="1988734"/>
            <a:ext cx="6489806" cy="954107"/>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接待用餐</a:t>
            </a:r>
            <a:r>
              <a:rPr lang="zh-CN" altLang="en-US" sz="2800" b="1" dirty="0" smtClean="0">
                <a:solidFill>
                  <a:srgbClr val="FF0000"/>
                </a:solidFill>
                <a:latin typeface="等线" panose="02010600030101010101" pitchFamily="2" charset="-122"/>
                <a:ea typeface="等线" panose="02010600030101010101" pitchFamily="2" charset="-122"/>
              </a:rPr>
              <a:t>严禁提供各类烟酒</a:t>
            </a:r>
            <a:r>
              <a:rPr lang="zh-CN" altLang="en-US" sz="2800" dirty="0" smtClean="0">
                <a:latin typeface="等线" panose="02010600030101010101" pitchFamily="2" charset="-122"/>
                <a:ea typeface="等线" panose="02010600030101010101" pitchFamily="2" charset="-122"/>
              </a:rPr>
              <a:t>，合理安排饭菜数量。</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11" name="矩形 10"/>
          <p:cNvSpPr/>
          <p:nvPr/>
        </p:nvSpPr>
        <p:spPr>
          <a:xfrm>
            <a:off x="5117145" y="3301714"/>
            <a:ext cx="6567831" cy="138366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接待费报销凭证包括</a:t>
            </a:r>
            <a:r>
              <a:rPr lang="zh-CN" altLang="en-US" sz="2800" b="1" dirty="0" smtClean="0">
                <a:solidFill>
                  <a:srgbClr val="FF0000"/>
                </a:solidFill>
                <a:latin typeface="等线" panose="02010600030101010101" pitchFamily="2" charset="-122"/>
                <a:ea typeface="等线" panose="02010600030101010101" pitchFamily="2" charset="-122"/>
              </a:rPr>
              <a:t>财务票据</a:t>
            </a:r>
            <a:r>
              <a:rPr lang="zh-CN" altLang="en-US" sz="2800" dirty="0" smtClean="0">
                <a:latin typeface="等线" panose="02010600030101010101" pitchFamily="2" charset="-122"/>
                <a:ea typeface="等线" panose="02010600030101010101" pitchFamily="2" charset="-122"/>
              </a:rPr>
              <a:t>（附结算清单或</a:t>
            </a:r>
            <a:r>
              <a:rPr lang="zh-CN" altLang="en-US" sz="2800" b="1" dirty="0" smtClean="0">
                <a:solidFill>
                  <a:srgbClr val="FF0000"/>
                </a:solidFill>
                <a:latin typeface="等线" panose="02010600030101010101" pitchFamily="2" charset="-122"/>
                <a:ea typeface="等线" panose="02010600030101010101" pitchFamily="2" charset="-122"/>
              </a:rPr>
              <a:t>菜单</a:t>
            </a:r>
            <a:r>
              <a:rPr lang="zh-CN" altLang="en-US" sz="2800" dirty="0" smtClean="0">
                <a:latin typeface="等线" panose="02010600030101010101" pitchFamily="2" charset="-122"/>
                <a:ea typeface="等线" panose="02010600030101010101" pitchFamily="2" charset="-122"/>
              </a:rPr>
              <a:t>）、</a:t>
            </a:r>
            <a:r>
              <a:rPr lang="zh-CN" altLang="en-US" sz="2800" b="1" dirty="0" smtClean="0">
                <a:solidFill>
                  <a:srgbClr val="FF0000"/>
                </a:solidFill>
                <a:latin typeface="等线" panose="02010600030101010101" pitchFamily="2" charset="-122"/>
                <a:ea typeface="等线" panose="02010600030101010101" pitchFamily="2" charset="-122"/>
              </a:rPr>
              <a:t>派出单位公函或邀请函</a:t>
            </a:r>
            <a:r>
              <a:rPr lang="zh-CN" altLang="en-US" sz="2800" dirty="0" smtClean="0">
                <a:latin typeface="等线" panose="02010600030101010101" pitchFamily="2" charset="-122"/>
                <a:ea typeface="等线" panose="02010600030101010101" pitchFamily="2" charset="-122"/>
              </a:rPr>
              <a:t>、</a:t>
            </a:r>
            <a:r>
              <a:rPr lang="zh-CN" altLang="en-US" sz="2800" b="1" dirty="0" smtClean="0">
                <a:solidFill>
                  <a:srgbClr val="FF0000"/>
                </a:solidFill>
                <a:latin typeface="等线" panose="02010600030101010101" pitchFamily="2" charset="-122"/>
                <a:ea typeface="等线" panose="02010600030101010101" pitchFamily="2" charset="-122"/>
              </a:rPr>
              <a:t>审批单</a:t>
            </a:r>
            <a:r>
              <a:rPr lang="zh-CN" altLang="en-US" sz="2800" dirty="0" smtClean="0">
                <a:latin typeface="等线" panose="02010600030101010101" pitchFamily="2" charset="-122"/>
                <a:ea typeface="等线" panose="02010600030101010101" pitchFamily="2" charset="-122"/>
              </a:rPr>
              <a:t>和</a:t>
            </a:r>
            <a:r>
              <a:rPr lang="zh-CN" altLang="en-US" sz="2800" b="1" dirty="0" smtClean="0">
                <a:solidFill>
                  <a:srgbClr val="FF0000"/>
                </a:solidFill>
                <a:latin typeface="等线" panose="02010600030101010101" pitchFamily="2" charset="-122"/>
                <a:ea typeface="等线" panose="02010600030101010101" pitchFamily="2" charset="-122"/>
              </a:rPr>
              <a:t>接待清单</a:t>
            </a:r>
            <a:r>
              <a:rPr lang="zh-CN" altLang="en-US" sz="2800" dirty="0" smtClean="0">
                <a:latin typeface="等线" panose="02010600030101010101" pitchFamily="2" charset="-122"/>
                <a:ea typeface="等线" panose="02010600030101010101" pitchFamily="2" charset="-122"/>
              </a:rPr>
              <a:t>等。</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16021" r="9350"/>
          <a:stretch>
            <a:fillRect/>
          </a:stretch>
        </p:blipFill>
        <p:spPr>
          <a:xfrm>
            <a:off x="563739" y="1640910"/>
            <a:ext cx="4140146" cy="3696960"/>
          </a:xfrm>
          <a:prstGeom prst="rect">
            <a:avLst/>
          </a:prstGeom>
          <a:solidFill>
            <a:schemeClr val="bg1"/>
          </a:solidFill>
          <a:ln w="76200">
            <a:solidFill>
              <a:schemeClr val="bg1"/>
            </a:solidFill>
          </a:ln>
          <a:effectLst>
            <a:outerShdw blurRad="50800" dist="38100" dir="5400000" algn="t" rotWithShape="0">
              <a:prstClr val="black">
                <a:alpha val="40000"/>
              </a:prstClr>
            </a:outerShdw>
          </a:effectLst>
        </p:spPr>
      </p:pic>
      <p:grpSp>
        <p:nvGrpSpPr>
          <p:cNvPr id="30" name="组合 29"/>
          <p:cNvGrpSpPr/>
          <p:nvPr/>
        </p:nvGrpSpPr>
        <p:grpSpPr>
          <a:xfrm>
            <a:off x="365712" y="297103"/>
            <a:ext cx="7239634" cy="584775"/>
            <a:chOff x="447672" y="702416"/>
            <a:chExt cx="6115168" cy="584775"/>
          </a:xfrm>
        </p:grpSpPr>
        <p:grpSp>
          <p:nvGrpSpPr>
            <p:cNvPr id="31" name="组合 30"/>
            <p:cNvGrpSpPr/>
            <p:nvPr/>
          </p:nvGrpSpPr>
          <p:grpSpPr>
            <a:xfrm flipH="1" flipV="1">
              <a:off x="447672" y="722660"/>
              <a:ext cx="502373" cy="442687"/>
              <a:chOff x="8165447" y="3103389"/>
              <a:chExt cx="4260829" cy="3754611"/>
            </a:xfrm>
          </p:grpSpPr>
          <p:sp>
            <p:nvSpPr>
              <p:cNvPr id="33" name="等腰三角形 32"/>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25"/>
            <p:cNvSpPr txBox="1"/>
            <p:nvPr/>
          </p:nvSpPr>
          <p:spPr>
            <a:xfrm>
              <a:off x="864960" y="702416"/>
              <a:ext cx="5697880"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公务接待费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726841" y="1238414"/>
            <a:ext cx="10738328" cy="163004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400" dirty="0" smtClean="0">
                <a:latin typeface="等线" panose="02010600030101010101" pitchFamily="2" charset="-122"/>
                <a:ea typeface="等线" panose="02010600030101010101" pitchFamily="2" charset="-122"/>
              </a:rPr>
              <a:t>公务接待情况说明及审批单、公务接待清单上需要填写的内容要填写完整，如审批意见、公务活动明细等，并且“审批意见”、“审批人”、“经办人”</a:t>
            </a:r>
            <a:r>
              <a:rPr lang="zh-CN" altLang="en-US" sz="2400" dirty="0" smtClean="0">
                <a:solidFill>
                  <a:schemeClr val="tx1"/>
                </a:solidFill>
                <a:latin typeface="等线" panose="02010600030101010101" pitchFamily="2" charset="-122"/>
                <a:ea typeface="等线" panose="02010600030101010101" pitchFamily="2" charset="-122"/>
              </a:rPr>
              <a:t>不允许打印，</a:t>
            </a:r>
            <a:r>
              <a:rPr lang="zh-CN" altLang="en-US" sz="2400" b="1" dirty="0" smtClean="0">
                <a:solidFill>
                  <a:srgbClr val="FF0000"/>
                </a:solidFill>
                <a:latin typeface="等线" panose="02010600030101010101" pitchFamily="2" charset="-122"/>
                <a:ea typeface="等线" panose="02010600030101010101" pitchFamily="2" charset="-122"/>
              </a:rPr>
              <a:t>须手签</a:t>
            </a:r>
            <a:r>
              <a:rPr lang="zh-CN" altLang="en-US" sz="2400" dirty="0" smtClean="0">
                <a:latin typeface="等线" panose="02010600030101010101" pitchFamily="2" charset="-122"/>
                <a:ea typeface="等线" panose="02010600030101010101" pitchFamily="2" charset="-122"/>
              </a:rPr>
              <a:t>。</a:t>
            </a:r>
            <a:endParaRPr lang="zh-CN" altLang="en-US" sz="2400" dirty="0" smtClean="0">
              <a:latin typeface="等线" panose="02010600030101010101" pitchFamily="2" charset="-122"/>
              <a:ea typeface="等线" panose="02010600030101010101" pitchFamily="2" charset="-122"/>
            </a:endParaRPr>
          </a:p>
          <a:p>
            <a:pPr marL="457200" indent="-457200">
              <a:buClr>
                <a:srgbClr val="409DEF"/>
              </a:buClr>
              <a:buFont typeface="Wingdings" panose="05000000000000000000" pitchFamily="2" charset="2"/>
              <a:buChar char="l"/>
            </a:pPr>
            <a:endParaRPr lang="zh-CN" altLang="en-US" sz="2800" dirty="0">
              <a:solidFill>
                <a:schemeClr val="tx1">
                  <a:lumMod val="65000"/>
                  <a:lumOff val="35000"/>
                </a:schemeClr>
              </a:solidFill>
              <a:latin typeface="仿宋" panose="02010609060101010101" pitchFamily="49" charset="-122"/>
              <a:ea typeface="仿宋" panose="02010609060101010101" pitchFamily="49" charset="-122"/>
              <a:cs typeface="+mn-ea"/>
              <a:sym typeface="+mn-lt"/>
            </a:endParaRPr>
          </a:p>
        </p:txBody>
      </p:sp>
      <p:pic>
        <p:nvPicPr>
          <p:cNvPr id="2050" name="Picture 2"/>
          <p:cNvPicPr>
            <a:picLocks noChangeAspect="1" noChangeArrowheads="1"/>
          </p:cNvPicPr>
          <p:nvPr/>
        </p:nvPicPr>
        <p:blipFill>
          <a:blip r:embed="rId1"/>
          <a:srcRect/>
          <a:stretch>
            <a:fillRect/>
          </a:stretch>
        </p:blipFill>
        <p:spPr bwMode="auto">
          <a:xfrm>
            <a:off x="196729" y="2532185"/>
            <a:ext cx="6276975" cy="4325815"/>
          </a:xfrm>
          <a:prstGeom prst="rect">
            <a:avLst/>
          </a:prstGeom>
          <a:noFill/>
          <a:ln w="9525">
            <a:noFill/>
            <a:miter lim="800000"/>
            <a:headEnd/>
            <a:tailEnd/>
          </a:ln>
          <a:effectLst/>
        </p:spPr>
      </p:pic>
      <p:pic>
        <p:nvPicPr>
          <p:cNvPr id="2052" name="Picture 4"/>
          <p:cNvPicPr>
            <a:picLocks noChangeAspect="1" noChangeArrowheads="1"/>
          </p:cNvPicPr>
          <p:nvPr/>
        </p:nvPicPr>
        <p:blipFill>
          <a:blip r:embed="rId2"/>
          <a:srcRect/>
          <a:stretch>
            <a:fillRect/>
          </a:stretch>
        </p:blipFill>
        <p:spPr bwMode="auto">
          <a:xfrm>
            <a:off x="6203707" y="2842470"/>
            <a:ext cx="5953125" cy="3953974"/>
          </a:xfrm>
          <a:prstGeom prst="rect">
            <a:avLst/>
          </a:prstGeom>
          <a:noFill/>
          <a:ln w="9525">
            <a:noFill/>
            <a:miter lim="800000"/>
            <a:headEnd/>
            <a:tailEnd/>
          </a:ln>
          <a:effectLst/>
        </p:spPr>
      </p:pic>
      <p:cxnSp>
        <p:nvCxnSpPr>
          <p:cNvPr id="10" name="直接箭头连接符 9"/>
          <p:cNvCxnSpPr/>
          <p:nvPr/>
        </p:nvCxnSpPr>
        <p:spPr>
          <a:xfrm flipV="1">
            <a:off x="1165665" y="4324518"/>
            <a:ext cx="720080" cy="576064"/>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cxnSp>
        <p:nvCxnSpPr>
          <p:cNvPr id="13" name="直接箭头连接符 12"/>
          <p:cNvCxnSpPr/>
          <p:nvPr/>
        </p:nvCxnSpPr>
        <p:spPr>
          <a:xfrm flipV="1">
            <a:off x="3753534" y="4353826"/>
            <a:ext cx="720080" cy="576064"/>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cxnSp>
        <p:nvCxnSpPr>
          <p:cNvPr id="14" name="直接箭头连接符 13"/>
          <p:cNvCxnSpPr/>
          <p:nvPr/>
        </p:nvCxnSpPr>
        <p:spPr>
          <a:xfrm flipV="1">
            <a:off x="2428827" y="3662164"/>
            <a:ext cx="720080" cy="576064"/>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cxnSp>
        <p:nvCxnSpPr>
          <p:cNvPr id="15" name="直接箭头连接符 14"/>
          <p:cNvCxnSpPr/>
          <p:nvPr/>
        </p:nvCxnSpPr>
        <p:spPr>
          <a:xfrm flipV="1">
            <a:off x="7205981" y="4271764"/>
            <a:ext cx="720080" cy="576064"/>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cxnSp>
        <p:nvCxnSpPr>
          <p:cNvPr id="16" name="直接箭头连接符 15"/>
          <p:cNvCxnSpPr/>
          <p:nvPr/>
        </p:nvCxnSpPr>
        <p:spPr>
          <a:xfrm flipV="1">
            <a:off x="10256911" y="5476310"/>
            <a:ext cx="720080" cy="576064"/>
          </a:xfrm>
          <a:prstGeom prst="straightConnector1">
            <a:avLst/>
          </a:prstGeom>
          <a:ln w="63500">
            <a:solidFill>
              <a:srgbClr val="FF0000"/>
            </a:solidFill>
            <a:tailEnd type="arrow"/>
          </a:ln>
        </p:spPr>
        <p:style>
          <a:lnRef idx="1">
            <a:schemeClr val="accent5"/>
          </a:lnRef>
          <a:fillRef idx="0">
            <a:schemeClr val="accent5"/>
          </a:fillRef>
          <a:effectRef idx="0">
            <a:schemeClr val="accent5"/>
          </a:effectRef>
          <a:fontRef idx="minor">
            <a:schemeClr val="tx1"/>
          </a:fontRef>
        </p:style>
      </p:cxnSp>
      <p:grpSp>
        <p:nvGrpSpPr>
          <p:cNvPr id="31" name="组合 30"/>
          <p:cNvGrpSpPr/>
          <p:nvPr/>
        </p:nvGrpSpPr>
        <p:grpSpPr>
          <a:xfrm>
            <a:off x="365712" y="297103"/>
            <a:ext cx="7239634" cy="584775"/>
            <a:chOff x="447672" y="702416"/>
            <a:chExt cx="6115168" cy="584775"/>
          </a:xfrm>
        </p:grpSpPr>
        <p:grpSp>
          <p:nvGrpSpPr>
            <p:cNvPr id="32" name="组合 31"/>
            <p:cNvGrpSpPr/>
            <p:nvPr/>
          </p:nvGrpSpPr>
          <p:grpSpPr>
            <a:xfrm flipH="1" flipV="1">
              <a:off x="447672" y="722660"/>
              <a:ext cx="502373" cy="442687"/>
              <a:chOff x="8165447" y="3103389"/>
              <a:chExt cx="4260829" cy="3754611"/>
            </a:xfrm>
          </p:grpSpPr>
          <p:sp>
            <p:nvSpPr>
              <p:cNvPr id="34" name="等腰三角形 3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25"/>
            <p:cNvSpPr txBox="1"/>
            <p:nvPr/>
          </p:nvSpPr>
          <p:spPr>
            <a:xfrm>
              <a:off x="864960" y="702416"/>
              <a:ext cx="5697880"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公务接待费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矩形 19"/>
          <p:cNvSpPr/>
          <p:nvPr/>
        </p:nvSpPr>
        <p:spPr>
          <a:xfrm>
            <a:off x="834392" y="4174948"/>
            <a:ext cx="9952870" cy="181483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b="1" dirty="0">
                <a:solidFill>
                  <a:schemeClr val="tx1"/>
                </a:solidFill>
                <a:latin typeface="等线" panose="02010600030101010101" pitchFamily="2" charset="-122"/>
                <a:ea typeface="等线" panose="02010600030101010101" pitchFamily="2" charset="-122"/>
                <a:cs typeface="+mn-ea"/>
                <a:sym typeface="+mn-lt"/>
              </a:rPr>
              <a:t>培训费综合定额标准</a:t>
            </a:r>
            <a:endParaRPr lang="zh-CN" altLang="en-US" sz="2800" b="1" dirty="0">
              <a:solidFill>
                <a:schemeClr val="tx1"/>
              </a:solidFill>
              <a:latin typeface="等线" panose="02010600030101010101" pitchFamily="2" charset="-122"/>
              <a:ea typeface="等线" panose="02010600030101010101" pitchFamily="2" charset="-122"/>
              <a:cs typeface="+mn-ea"/>
              <a:sym typeface="+mn-lt"/>
            </a:endParaRPr>
          </a:p>
          <a:p>
            <a:pPr indent="0" algn="l">
              <a:buClr>
                <a:srgbClr val="409DEF"/>
              </a:buClr>
              <a:buFont typeface="Wingdings" panose="05000000000000000000" pitchFamily="2" charset="2"/>
              <a:buNone/>
            </a:pPr>
            <a:r>
              <a:rPr lang="zh-CN" altLang="en-US" sz="2800" dirty="0">
                <a:solidFill>
                  <a:schemeClr val="tx1"/>
                </a:solidFill>
                <a:latin typeface="等线" panose="02010600030101010101" pitchFamily="2" charset="-122"/>
                <a:ea typeface="等线" panose="02010600030101010101" pitchFamily="2" charset="-122"/>
                <a:cs typeface="+mn-ea"/>
                <a:sym typeface="+mn-lt"/>
              </a:rPr>
              <a:t>我校一般为二类培训，培训费</a:t>
            </a:r>
            <a:r>
              <a:rPr lang="zh-CN" altLang="en-US" sz="2800" b="1" dirty="0">
                <a:solidFill>
                  <a:srgbClr val="FF0000"/>
                </a:solidFill>
                <a:latin typeface="等线" panose="02010600030101010101" pitchFamily="2" charset="-122"/>
                <a:ea typeface="等线" panose="02010600030101010101" pitchFamily="2" charset="-122"/>
                <a:cs typeface="+mn-ea"/>
                <a:sym typeface="+mn-lt"/>
              </a:rPr>
              <a:t>综合定额标准</a:t>
            </a:r>
            <a:r>
              <a:rPr lang="zh-CN" altLang="en-US" sz="2800" dirty="0">
                <a:solidFill>
                  <a:schemeClr val="tx1"/>
                </a:solidFill>
                <a:latin typeface="等线" panose="02010600030101010101" pitchFamily="2" charset="-122"/>
                <a:ea typeface="等线" panose="02010600030101010101" pitchFamily="2" charset="-122"/>
                <a:cs typeface="+mn-ea"/>
                <a:sym typeface="+mn-lt"/>
              </a:rPr>
              <a:t>为</a:t>
            </a:r>
            <a:r>
              <a:rPr lang="zh-CN" altLang="en-US" sz="2800" b="1" dirty="0">
                <a:solidFill>
                  <a:srgbClr val="FF0000"/>
                </a:solidFill>
                <a:latin typeface="等线" panose="02010600030101010101" pitchFamily="2" charset="-122"/>
                <a:ea typeface="等线" panose="02010600030101010101" pitchFamily="2" charset="-122"/>
                <a:cs typeface="+mn-ea"/>
                <a:sym typeface="+mn-lt"/>
              </a:rPr>
              <a:t>550元/人/天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a:t>
            </a:r>
            <a:r>
              <a:rPr lang="en-US" altLang="zh-CN" sz="2800" dirty="0">
                <a:solidFill>
                  <a:schemeClr val="tx1"/>
                </a:solidFill>
                <a:latin typeface="等线" panose="02010600030101010101" pitchFamily="2" charset="-122"/>
                <a:ea typeface="等线" panose="02010600030101010101" pitchFamily="2" charset="-122"/>
                <a:cs typeface="+mn-ea"/>
                <a:sym typeface="+mn-lt"/>
              </a:rPr>
              <a:t>   </a:t>
            </a:r>
            <a:r>
              <a:rPr lang="zh-CN" altLang="en-US" sz="2800" dirty="0">
                <a:solidFill>
                  <a:schemeClr val="tx1"/>
                </a:solidFill>
                <a:latin typeface="等线" panose="02010600030101010101" pitchFamily="2" charset="-122"/>
                <a:ea typeface="等线" panose="02010600030101010101" pitchFamily="2" charset="-122"/>
                <a:cs typeface="+mn-ea"/>
                <a:sym typeface="+mn-lt"/>
              </a:rPr>
              <a:t>其中住宿费</a:t>
            </a:r>
            <a:r>
              <a:rPr lang="zh-CN" altLang="en-US" sz="2800" b="1" dirty="0">
                <a:solidFill>
                  <a:srgbClr val="FF0000"/>
                </a:solidFill>
                <a:latin typeface="等线" panose="02010600030101010101" pitchFamily="2" charset="-122"/>
                <a:ea typeface="等线" panose="02010600030101010101" pitchFamily="2" charset="-122"/>
                <a:cs typeface="+mn-ea"/>
                <a:sym typeface="+mn-lt"/>
              </a:rPr>
              <a:t>340元/人/天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，伙食费</a:t>
            </a:r>
            <a:r>
              <a:rPr lang="zh-CN" altLang="en-US" sz="2800" b="1" dirty="0">
                <a:solidFill>
                  <a:srgbClr val="FF0000"/>
                </a:solidFill>
                <a:latin typeface="等线" panose="02010600030101010101" pitchFamily="2" charset="-122"/>
                <a:ea typeface="等线" panose="02010600030101010101" pitchFamily="2" charset="-122"/>
                <a:cs typeface="+mn-ea"/>
                <a:sym typeface="+mn-lt"/>
              </a:rPr>
              <a:t>130元/人/天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，场地、资料、交通费</a:t>
            </a:r>
            <a:r>
              <a:rPr lang="zh-CN" altLang="en-US" sz="2800" b="1" dirty="0">
                <a:solidFill>
                  <a:srgbClr val="FF0000"/>
                </a:solidFill>
                <a:latin typeface="等线" panose="02010600030101010101" pitchFamily="2" charset="-122"/>
                <a:ea typeface="等线" panose="02010600030101010101" pitchFamily="2" charset="-122"/>
                <a:cs typeface="+mn-ea"/>
                <a:sym typeface="+mn-lt"/>
              </a:rPr>
              <a:t>50元/人/天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，其他费用</a:t>
            </a:r>
            <a:r>
              <a:rPr lang="zh-CN" altLang="en-US" sz="2800" b="1" dirty="0">
                <a:solidFill>
                  <a:srgbClr val="FF0000"/>
                </a:solidFill>
                <a:latin typeface="等线" panose="02010600030101010101" pitchFamily="2" charset="-122"/>
                <a:ea typeface="等线" panose="02010600030101010101" pitchFamily="2" charset="-122"/>
                <a:cs typeface="+mn-ea"/>
                <a:sym typeface="+mn-lt"/>
              </a:rPr>
              <a:t>30元/人/天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a:t>
            </a:r>
            <a:endParaRPr lang="zh-CN" altLang="en-US" sz="2800" dirty="0">
              <a:solidFill>
                <a:schemeClr val="tx1"/>
              </a:solidFill>
              <a:latin typeface="等线" panose="02010600030101010101" pitchFamily="2" charset="-122"/>
              <a:ea typeface="等线" panose="02010600030101010101" pitchFamily="2" charset="-122"/>
              <a:cs typeface="+mn-ea"/>
              <a:sym typeface="+mn-lt"/>
            </a:endParaRPr>
          </a:p>
        </p:txBody>
      </p:sp>
      <p:grpSp>
        <p:nvGrpSpPr>
          <p:cNvPr id="24" name="组合 23"/>
          <p:cNvGrpSpPr/>
          <p:nvPr/>
        </p:nvGrpSpPr>
        <p:grpSpPr>
          <a:xfrm>
            <a:off x="365712" y="297103"/>
            <a:ext cx="8725534" cy="584775"/>
            <a:chOff x="447672" y="702416"/>
            <a:chExt cx="7370277" cy="584775"/>
          </a:xfrm>
        </p:grpSpPr>
        <p:grpSp>
          <p:nvGrpSpPr>
            <p:cNvPr id="25" name="组合 24"/>
            <p:cNvGrpSpPr/>
            <p:nvPr/>
          </p:nvGrpSpPr>
          <p:grpSpPr>
            <a:xfrm flipH="1" flipV="1">
              <a:off x="447672" y="722660"/>
              <a:ext cx="502373" cy="442687"/>
              <a:chOff x="8165447" y="3103389"/>
              <a:chExt cx="4260829" cy="3754611"/>
            </a:xfrm>
          </p:grpSpPr>
          <p:sp>
            <p:nvSpPr>
              <p:cNvPr id="27" name="等腰三角形 26"/>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864960" y="702416"/>
              <a:ext cx="6952989"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举办会议举办培训</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
        <p:nvSpPr>
          <p:cNvPr id="2" name="矩形 1"/>
          <p:cNvSpPr/>
          <p:nvPr/>
        </p:nvSpPr>
        <p:spPr>
          <a:xfrm>
            <a:off x="859792" y="1279348"/>
            <a:ext cx="9952870" cy="310769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b="1" dirty="0">
                <a:solidFill>
                  <a:schemeClr val="tx1"/>
                </a:solidFill>
                <a:latin typeface="等线" panose="02010600030101010101" pitchFamily="2" charset="-122"/>
                <a:ea typeface="等线" panose="02010600030101010101" pitchFamily="2" charset="-122"/>
                <a:cs typeface="+mn-ea"/>
                <a:sym typeface="+mn-lt"/>
              </a:rPr>
              <a:t>会议费综合定额标准</a:t>
            </a:r>
            <a:endParaRPr lang="zh-CN" altLang="en-US" sz="2800" b="1" dirty="0">
              <a:solidFill>
                <a:schemeClr val="tx1"/>
              </a:solidFill>
              <a:latin typeface="等线" panose="02010600030101010101" pitchFamily="2" charset="-122"/>
              <a:ea typeface="等线" panose="02010600030101010101" pitchFamily="2" charset="-122"/>
              <a:cs typeface="+mn-ea"/>
              <a:sym typeface="+mn-lt"/>
            </a:endParaRPr>
          </a:p>
          <a:p>
            <a:pPr indent="0">
              <a:buClr>
                <a:srgbClr val="409DEF"/>
              </a:buClr>
              <a:buFont typeface="Wingdings" panose="05000000000000000000" pitchFamily="2" charset="2"/>
              <a:buNone/>
            </a:pPr>
            <a:r>
              <a:rPr lang="zh-CN" altLang="en-US" sz="2800" b="1" dirty="0">
                <a:solidFill>
                  <a:schemeClr val="tx1"/>
                </a:solidFill>
                <a:latin typeface="等线" panose="02010600030101010101" pitchFamily="2" charset="-122"/>
                <a:ea typeface="等线" panose="02010600030101010101" pitchFamily="2" charset="-122"/>
                <a:cs typeface="+mn-ea"/>
                <a:sym typeface="+mn-lt"/>
              </a:rPr>
              <a:t>科研会议（外来经费立项的纵向和横向项目）</a:t>
            </a:r>
            <a:r>
              <a:rPr lang="zh-CN" altLang="en-US" sz="2800" b="1" dirty="0">
                <a:solidFill>
                  <a:srgbClr val="FF0000"/>
                </a:solidFill>
                <a:latin typeface="等线" panose="02010600030101010101" pitchFamily="2" charset="-122"/>
                <a:ea typeface="等线" panose="02010600030101010101" pitchFamily="2" charset="-122"/>
                <a:cs typeface="+mn-ea"/>
                <a:sym typeface="+mn-lt"/>
              </a:rPr>
              <a:t>综合定额标准</a:t>
            </a:r>
            <a:r>
              <a:rPr lang="zh-CN" altLang="en-US" sz="2800" dirty="0">
                <a:solidFill>
                  <a:schemeClr val="tx1"/>
                </a:solidFill>
                <a:latin typeface="等线" panose="02010600030101010101" pitchFamily="2" charset="-122"/>
                <a:ea typeface="等线" panose="02010600030101010101" pitchFamily="2" charset="-122"/>
                <a:cs typeface="+mn-ea"/>
                <a:sym typeface="+mn-lt"/>
              </a:rPr>
              <a:t>为</a:t>
            </a:r>
            <a:r>
              <a:rPr lang="en-US" altLang="zh-CN" sz="2800" dirty="0">
                <a:solidFill>
                  <a:srgbClr val="FF0000"/>
                </a:solidFill>
                <a:latin typeface="等线" panose="02010600030101010101" pitchFamily="2" charset="-122"/>
                <a:ea typeface="等线" panose="02010600030101010101" pitchFamily="2" charset="-122"/>
                <a:cs typeface="+mn-ea"/>
                <a:sym typeface="+mn-lt"/>
              </a:rPr>
              <a:t>650</a:t>
            </a:r>
            <a:r>
              <a:rPr lang="zh-CN" altLang="en-US" sz="2800" dirty="0">
                <a:solidFill>
                  <a:srgbClr val="FF0000"/>
                </a:solidFill>
                <a:latin typeface="等线" panose="02010600030101010101" pitchFamily="2" charset="-122"/>
                <a:ea typeface="等线" panose="02010600030101010101" pitchFamily="2" charset="-122"/>
                <a:cs typeface="+mn-ea"/>
                <a:sym typeface="+mn-lt"/>
              </a:rPr>
              <a:t>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，其中住宿费</a:t>
            </a:r>
            <a:r>
              <a:rPr lang="en-US" altLang="zh-CN" sz="2800" b="1" dirty="0">
                <a:solidFill>
                  <a:srgbClr val="FF0000"/>
                </a:solidFill>
                <a:latin typeface="等线" panose="02010600030101010101" pitchFamily="2" charset="-122"/>
                <a:ea typeface="等线" panose="02010600030101010101" pitchFamily="2" charset="-122"/>
                <a:cs typeface="+mn-ea"/>
                <a:sym typeface="+mn-lt"/>
              </a:rPr>
              <a:t>400</a:t>
            </a:r>
            <a:r>
              <a:rPr lang="zh-CN" altLang="en-US" sz="2800" b="1" dirty="0">
                <a:solidFill>
                  <a:srgbClr val="FF0000"/>
                </a:solidFill>
                <a:latin typeface="等线" panose="02010600030101010101" pitchFamily="2" charset="-122"/>
                <a:ea typeface="等线" panose="02010600030101010101" pitchFamily="2" charset="-122"/>
                <a:cs typeface="+mn-ea"/>
                <a:sym typeface="+mn-lt"/>
              </a:rPr>
              <a:t>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，伙食费</a:t>
            </a:r>
            <a:r>
              <a:rPr lang="en-US" altLang="zh-CN" sz="2800" b="1" dirty="0">
                <a:solidFill>
                  <a:srgbClr val="FF0000"/>
                </a:solidFill>
                <a:latin typeface="等线" panose="02010600030101010101" pitchFamily="2" charset="-122"/>
                <a:ea typeface="等线" panose="02010600030101010101" pitchFamily="2" charset="-122"/>
                <a:cs typeface="+mn-ea"/>
                <a:sym typeface="+mn-lt"/>
              </a:rPr>
              <a:t>150</a:t>
            </a:r>
            <a:r>
              <a:rPr lang="zh-CN" altLang="en-US" sz="2800" b="1" dirty="0">
                <a:solidFill>
                  <a:srgbClr val="FF0000"/>
                </a:solidFill>
                <a:latin typeface="等线" panose="02010600030101010101" pitchFamily="2" charset="-122"/>
                <a:ea typeface="等线" panose="02010600030101010101" pitchFamily="2" charset="-122"/>
                <a:cs typeface="+mn-ea"/>
                <a:sym typeface="+mn-lt"/>
              </a:rPr>
              <a:t>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，其他费用</a:t>
            </a:r>
            <a:r>
              <a:rPr lang="en-US" altLang="zh-CN" sz="2800" b="1" dirty="0">
                <a:solidFill>
                  <a:srgbClr val="FF0000"/>
                </a:solidFill>
                <a:latin typeface="等线" panose="02010600030101010101" pitchFamily="2" charset="-122"/>
                <a:ea typeface="等线" panose="02010600030101010101" pitchFamily="2" charset="-122"/>
                <a:cs typeface="+mn-ea"/>
                <a:sym typeface="+mn-lt"/>
              </a:rPr>
              <a:t>100</a:t>
            </a:r>
            <a:r>
              <a:rPr lang="zh-CN" altLang="en-US" sz="2800" b="1" dirty="0">
                <a:solidFill>
                  <a:srgbClr val="FF0000"/>
                </a:solidFill>
                <a:latin typeface="等线" panose="02010600030101010101" pitchFamily="2" charset="-122"/>
                <a:ea typeface="等线" panose="02010600030101010101" pitchFamily="2" charset="-122"/>
                <a:cs typeface="+mn-ea"/>
                <a:sym typeface="+mn-lt"/>
              </a:rPr>
              <a:t>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a:t>
            </a:r>
            <a:endParaRPr lang="zh-CN" altLang="en-US" sz="2800" dirty="0">
              <a:solidFill>
                <a:schemeClr val="tx1"/>
              </a:solidFill>
              <a:latin typeface="等线" panose="02010600030101010101" pitchFamily="2" charset="-122"/>
              <a:ea typeface="等线" panose="02010600030101010101" pitchFamily="2" charset="-122"/>
              <a:cs typeface="+mn-ea"/>
              <a:sym typeface="+mn-lt"/>
            </a:endParaRPr>
          </a:p>
          <a:p>
            <a:pPr indent="0">
              <a:buClr>
                <a:srgbClr val="409DEF"/>
              </a:buClr>
              <a:buFont typeface="Wingdings" panose="05000000000000000000" pitchFamily="2" charset="2"/>
              <a:buNone/>
            </a:pPr>
            <a:r>
              <a:rPr lang="zh-CN" altLang="en-US" sz="2800" b="1" dirty="0">
                <a:solidFill>
                  <a:schemeClr val="tx1"/>
                </a:solidFill>
                <a:latin typeface="等线" panose="02010600030101010101" pitchFamily="2" charset="-122"/>
                <a:ea typeface="等线" panose="02010600030101010101" pitchFamily="2" charset="-122"/>
                <a:cs typeface="+mn-ea"/>
                <a:sym typeface="+mn-lt"/>
              </a:rPr>
              <a:t>其他会议</a:t>
            </a:r>
            <a:r>
              <a:rPr lang="zh-CN" altLang="en-US" sz="2800" dirty="0">
                <a:solidFill>
                  <a:schemeClr val="tx1"/>
                </a:solidFill>
                <a:latin typeface="等线" panose="02010600030101010101" pitchFamily="2" charset="-122"/>
                <a:ea typeface="等线" panose="02010600030101010101" pitchFamily="2" charset="-122"/>
                <a:cs typeface="+mn-ea"/>
                <a:sym typeface="+mn-lt"/>
              </a:rPr>
              <a:t>综合定额标准为</a:t>
            </a:r>
            <a:r>
              <a:rPr lang="en-US" altLang="zh-CN" sz="2800" b="1" dirty="0">
                <a:solidFill>
                  <a:srgbClr val="FF0000"/>
                </a:solidFill>
                <a:latin typeface="等线" panose="02010600030101010101" pitchFamily="2" charset="-122"/>
                <a:ea typeface="等线" panose="02010600030101010101" pitchFamily="2" charset="-122"/>
                <a:cs typeface="+mn-ea"/>
                <a:sym typeface="+mn-lt"/>
              </a:rPr>
              <a:t>400</a:t>
            </a:r>
            <a:r>
              <a:rPr lang="zh-CN" altLang="en-US" sz="2800" b="1" dirty="0">
                <a:solidFill>
                  <a:srgbClr val="FF0000"/>
                </a:solidFill>
                <a:latin typeface="等线" panose="02010600030101010101" pitchFamily="2" charset="-122"/>
                <a:ea typeface="等线" panose="02010600030101010101" pitchFamily="2" charset="-122"/>
                <a:cs typeface="+mn-ea"/>
                <a:sym typeface="+mn-lt"/>
              </a:rPr>
              <a:t>元/人/天</a:t>
            </a:r>
            <a:r>
              <a:rPr lang="zh-CN" altLang="en-US" sz="2800" dirty="0">
                <a:latin typeface="等线" panose="02010600030101010101" pitchFamily="2" charset="-122"/>
                <a:ea typeface="等线" panose="02010600030101010101" pitchFamily="2" charset="-122"/>
                <a:cs typeface="+mn-ea"/>
                <a:sym typeface="+mn-lt"/>
              </a:rPr>
              <a:t>，其中住宿费</a:t>
            </a:r>
            <a:r>
              <a:rPr lang="en-US" altLang="zh-CN" sz="2800" b="1" dirty="0">
                <a:solidFill>
                  <a:srgbClr val="FF0000"/>
                </a:solidFill>
                <a:latin typeface="等线" panose="02010600030101010101" pitchFamily="2" charset="-122"/>
                <a:ea typeface="等线" panose="02010600030101010101" pitchFamily="2" charset="-122"/>
                <a:cs typeface="+mn-ea"/>
                <a:sym typeface="+mn-lt"/>
              </a:rPr>
              <a:t>200</a:t>
            </a:r>
            <a:r>
              <a:rPr lang="zh-CN" altLang="en-US" sz="2800" b="1" dirty="0">
                <a:solidFill>
                  <a:srgbClr val="FF0000"/>
                </a:solidFill>
                <a:latin typeface="等线" panose="02010600030101010101" pitchFamily="2" charset="-122"/>
                <a:ea typeface="等线" panose="02010600030101010101" pitchFamily="2" charset="-122"/>
                <a:cs typeface="+mn-ea"/>
                <a:sym typeface="+mn-lt"/>
              </a:rPr>
              <a:t>元/人/天</a:t>
            </a:r>
            <a:r>
              <a:rPr lang="zh-CN" altLang="en-US" sz="2800" dirty="0">
                <a:latin typeface="等线" panose="02010600030101010101" pitchFamily="2" charset="-122"/>
                <a:ea typeface="等线" panose="02010600030101010101" pitchFamily="2" charset="-122"/>
                <a:cs typeface="+mn-ea"/>
                <a:sym typeface="+mn-lt"/>
              </a:rPr>
              <a:t>，伙食费</a:t>
            </a:r>
            <a:r>
              <a:rPr lang="en-US" altLang="zh-CN" sz="2800" b="1" dirty="0">
                <a:solidFill>
                  <a:srgbClr val="FF0000"/>
                </a:solidFill>
                <a:latin typeface="等线" panose="02010600030101010101" pitchFamily="2" charset="-122"/>
                <a:ea typeface="等线" panose="02010600030101010101" pitchFamily="2" charset="-122"/>
                <a:cs typeface="+mn-ea"/>
                <a:sym typeface="+mn-lt"/>
              </a:rPr>
              <a:t>120</a:t>
            </a:r>
            <a:r>
              <a:rPr lang="zh-CN" altLang="en-US" sz="2800" b="1" dirty="0">
                <a:solidFill>
                  <a:srgbClr val="FF0000"/>
                </a:solidFill>
                <a:latin typeface="等线" panose="02010600030101010101" pitchFamily="2" charset="-122"/>
                <a:ea typeface="等线" panose="02010600030101010101" pitchFamily="2" charset="-122"/>
                <a:cs typeface="+mn-ea"/>
                <a:sym typeface="+mn-lt"/>
              </a:rPr>
              <a:t>元/人/天</a:t>
            </a:r>
            <a:r>
              <a:rPr lang="zh-CN" altLang="en-US" sz="2800" dirty="0">
                <a:latin typeface="等线" panose="02010600030101010101" pitchFamily="2" charset="-122"/>
                <a:ea typeface="等线" panose="02010600030101010101" pitchFamily="2" charset="-122"/>
                <a:cs typeface="+mn-ea"/>
                <a:sym typeface="+mn-lt"/>
              </a:rPr>
              <a:t>，其他费用</a:t>
            </a:r>
            <a:r>
              <a:rPr lang="en-US" altLang="zh-CN" sz="2800" b="1" dirty="0">
                <a:solidFill>
                  <a:srgbClr val="FF0000"/>
                </a:solidFill>
                <a:latin typeface="等线" panose="02010600030101010101" pitchFamily="2" charset="-122"/>
                <a:ea typeface="等线" panose="02010600030101010101" pitchFamily="2" charset="-122"/>
                <a:cs typeface="+mn-ea"/>
                <a:sym typeface="+mn-lt"/>
              </a:rPr>
              <a:t>80</a:t>
            </a:r>
            <a:r>
              <a:rPr lang="zh-CN" altLang="en-US" sz="2800" b="1" dirty="0">
                <a:solidFill>
                  <a:srgbClr val="FF0000"/>
                </a:solidFill>
                <a:latin typeface="等线" panose="02010600030101010101" pitchFamily="2" charset="-122"/>
                <a:ea typeface="等线" panose="02010600030101010101" pitchFamily="2" charset="-122"/>
                <a:cs typeface="+mn-ea"/>
                <a:sym typeface="+mn-lt"/>
              </a:rPr>
              <a:t>元/人/天</a:t>
            </a:r>
            <a:r>
              <a:rPr lang="zh-CN" altLang="en-US" sz="2800" dirty="0">
                <a:solidFill>
                  <a:schemeClr val="tx1"/>
                </a:solidFill>
                <a:latin typeface="等线" panose="02010600030101010101" pitchFamily="2" charset="-122"/>
                <a:ea typeface="等线" panose="02010600030101010101" pitchFamily="2" charset="-122"/>
                <a:cs typeface="+mn-ea"/>
                <a:sym typeface="+mn-lt"/>
              </a:rPr>
              <a:t>。</a:t>
            </a:r>
            <a:endParaRPr lang="zh-CN" altLang="en-US" sz="2800" dirty="0">
              <a:solidFill>
                <a:schemeClr val="tx1"/>
              </a:solidFill>
              <a:latin typeface="等线" panose="02010600030101010101" pitchFamily="2" charset="-122"/>
              <a:ea typeface="等线" panose="02010600030101010101" pitchFamily="2" charset="-122"/>
              <a:cs typeface="+mn-ea"/>
              <a:sym typeface="+mn-lt"/>
            </a:endParaRPr>
          </a:p>
          <a:p>
            <a:pPr indent="0">
              <a:buClr>
                <a:srgbClr val="409DEF"/>
              </a:buClr>
              <a:buFont typeface="Wingdings" panose="05000000000000000000" pitchFamily="2" charset="2"/>
              <a:buNone/>
            </a:pPr>
            <a:endParaRPr lang="zh-CN" altLang="en-US" sz="2800" dirty="0">
              <a:solidFill>
                <a:schemeClr val="tx1"/>
              </a:solidFill>
              <a:latin typeface="等线" panose="02010600030101010101" pitchFamily="2" charset="-122"/>
              <a:ea typeface="等线" panose="02010600030101010101" pitchFamily="2" charset="-122"/>
              <a:cs typeface="+mn-ea"/>
              <a:sym typeface="+mn-lt"/>
            </a:endParaRPr>
          </a:p>
        </p:txBody>
      </p:sp>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矩形 19"/>
          <p:cNvSpPr/>
          <p:nvPr/>
        </p:nvSpPr>
        <p:spPr>
          <a:xfrm>
            <a:off x="926465" y="1115695"/>
            <a:ext cx="10301605" cy="4949190"/>
          </a:xfrm>
          <a:prstGeom prst="rect">
            <a:avLst/>
          </a:prstGeom>
          <a:noFill/>
        </p:spPr>
        <p:txBody>
          <a:bodyPr wrap="square">
            <a:noAutofit/>
          </a:bodyPr>
          <a:lstStyle/>
          <a:p>
            <a:pPr marL="457200" indent="-457200">
              <a:lnSpc>
                <a:spcPts val="4500"/>
              </a:lnSpc>
              <a:buClr>
                <a:srgbClr val="409DEF"/>
              </a:buClr>
              <a:buFont typeface="Wingdings" panose="05000000000000000000" pitchFamily="2" charset="2"/>
              <a:buChar char="l"/>
            </a:pPr>
            <a:r>
              <a:rPr lang="zh-CN" altLang="en-US" sz="2500" dirty="0" smtClean="0">
                <a:latin typeface="等线" panose="02010600030101010101" pitchFamily="2" charset="-122"/>
                <a:ea typeface="等线" panose="02010600030101010101" pitchFamily="2" charset="-122"/>
              </a:rPr>
              <a:t>举办会议举办培训的</a:t>
            </a:r>
            <a:r>
              <a:rPr lang="zh-CN" altLang="en-US" sz="2500" b="1" dirty="0" smtClean="0">
                <a:solidFill>
                  <a:srgbClr val="FF0000"/>
                </a:solidFill>
                <a:latin typeface="等线" panose="02010600030101010101" pitchFamily="2" charset="-122"/>
                <a:ea typeface="等线" panose="02010600030101010101" pitchFamily="2" charset="-122"/>
              </a:rPr>
              <a:t>住宿费、伙食费</a:t>
            </a:r>
            <a:r>
              <a:rPr lang="zh-CN" altLang="en-US" sz="2500" dirty="0" smtClean="0">
                <a:latin typeface="等线" panose="02010600030101010101" pitchFamily="2" charset="-122"/>
                <a:ea typeface="等线" panose="02010600030101010101" pitchFamily="2" charset="-122"/>
              </a:rPr>
              <a:t>实际发生数分别不得超过该</a:t>
            </a:r>
            <a:r>
              <a:rPr lang="zh-CN" altLang="en-US" sz="2500" b="1" dirty="0" smtClean="0">
                <a:solidFill>
                  <a:srgbClr val="FF0000"/>
                </a:solidFill>
                <a:latin typeface="等线" panose="02010600030101010101" pitchFamily="2" charset="-122"/>
                <a:ea typeface="等线" panose="02010600030101010101" pitchFamily="2" charset="-122"/>
              </a:rPr>
              <a:t>单项</a:t>
            </a:r>
            <a:endParaRPr lang="zh-CN" altLang="en-US" sz="2500" b="1" dirty="0" smtClean="0">
              <a:solidFill>
                <a:srgbClr val="FF0000"/>
              </a:solidFill>
              <a:latin typeface="等线" panose="02010600030101010101" pitchFamily="2" charset="-122"/>
              <a:ea typeface="等线" panose="02010600030101010101" pitchFamily="2" charset="-122"/>
            </a:endParaRPr>
          </a:p>
          <a:p>
            <a:pPr indent="0">
              <a:lnSpc>
                <a:spcPts val="4500"/>
              </a:lnSpc>
              <a:buClr>
                <a:srgbClr val="409DEF"/>
              </a:buClr>
              <a:buFont typeface="Wingdings" panose="05000000000000000000" pitchFamily="2" charset="2"/>
              <a:buNone/>
            </a:pPr>
            <a:r>
              <a:rPr lang="en-US" altLang="zh-CN" sz="2500" b="1" dirty="0" smtClean="0">
                <a:solidFill>
                  <a:srgbClr val="FF0000"/>
                </a:solidFill>
                <a:latin typeface="等线" panose="02010600030101010101" pitchFamily="2" charset="-122"/>
                <a:ea typeface="等线" panose="02010600030101010101" pitchFamily="2" charset="-122"/>
              </a:rPr>
              <a:t>     </a:t>
            </a:r>
            <a:r>
              <a:rPr lang="zh-CN" altLang="en-US" sz="2500" b="1" dirty="0" smtClean="0">
                <a:solidFill>
                  <a:srgbClr val="FF0000"/>
                </a:solidFill>
                <a:latin typeface="等线" panose="02010600030101010101" pitchFamily="2" charset="-122"/>
                <a:ea typeface="等线" panose="02010600030101010101" pitchFamily="2" charset="-122"/>
              </a:rPr>
              <a:t>定额</a:t>
            </a:r>
            <a:r>
              <a:rPr lang="zh-CN" altLang="en-US" sz="2500" dirty="0" smtClean="0">
                <a:latin typeface="等线" panose="02010600030101010101" pitchFamily="2" charset="-122"/>
                <a:ea typeface="等线" panose="02010600030101010101" pitchFamily="2" charset="-122"/>
              </a:rPr>
              <a:t>按会议培训天数计算的经费预算总数。</a:t>
            </a:r>
            <a:endParaRPr lang="zh-CN" altLang="en-US" sz="2500" dirty="0" smtClean="0">
              <a:latin typeface="等线" panose="02010600030101010101" pitchFamily="2" charset="-122"/>
              <a:ea typeface="等线" panose="02010600030101010101" pitchFamily="2" charset="-122"/>
            </a:endParaRPr>
          </a:p>
          <a:p>
            <a:pPr marL="457200" lvl="0" indent="-457200">
              <a:lnSpc>
                <a:spcPts val="4500"/>
              </a:lnSpc>
              <a:buClr>
                <a:srgbClr val="409DEF"/>
              </a:buClr>
              <a:buFont typeface="Wingdings" panose="05000000000000000000" charset="0"/>
              <a:buChar char="l"/>
            </a:pPr>
            <a:r>
              <a:rPr lang="zh-CN" altLang="en-US" sz="2500" dirty="0" smtClean="0">
                <a:latin typeface="等线" panose="02010600030101010101" pitchFamily="2" charset="-122"/>
                <a:ea typeface="等线" panose="02010600030101010101" pitchFamily="2" charset="-122"/>
              </a:rPr>
              <a:t>举办会议举办培训的伙食费中、晚餐单餐不得超过</a:t>
            </a:r>
            <a:r>
              <a:rPr lang="en-US" sz="2500" b="1" dirty="0" smtClean="0">
                <a:solidFill>
                  <a:srgbClr val="FF0000"/>
                </a:solidFill>
                <a:latin typeface="等线" panose="02010600030101010101" pitchFamily="2" charset="-122"/>
                <a:ea typeface="等线" panose="02010600030101010101" pitchFamily="2" charset="-122"/>
              </a:rPr>
              <a:t>75</a:t>
            </a:r>
            <a:r>
              <a:rPr lang="zh-CN" altLang="en-US" sz="2500" b="1" dirty="0" smtClean="0">
                <a:solidFill>
                  <a:srgbClr val="FF0000"/>
                </a:solidFill>
                <a:latin typeface="等线" panose="02010600030101010101" pitchFamily="2" charset="-122"/>
                <a:ea typeface="等线" panose="02010600030101010101" pitchFamily="2" charset="-122"/>
              </a:rPr>
              <a:t>元</a:t>
            </a:r>
            <a:r>
              <a:rPr lang="en-US" sz="2500" b="1" dirty="0" smtClean="0">
                <a:solidFill>
                  <a:srgbClr val="FF0000"/>
                </a:solidFill>
                <a:latin typeface="等线" panose="02010600030101010101" pitchFamily="2" charset="-122"/>
                <a:ea typeface="等线" panose="02010600030101010101" pitchFamily="2" charset="-122"/>
              </a:rPr>
              <a:t>/</a:t>
            </a:r>
            <a:r>
              <a:rPr lang="zh-CN" altLang="en-US" sz="2500" b="1" dirty="0" smtClean="0">
                <a:solidFill>
                  <a:srgbClr val="FF0000"/>
                </a:solidFill>
                <a:latin typeface="等线" panose="02010600030101010101" pitchFamily="2" charset="-122"/>
                <a:ea typeface="等线" panose="02010600030101010101" pitchFamily="2" charset="-122"/>
              </a:rPr>
              <a:t>人</a:t>
            </a:r>
            <a:r>
              <a:rPr lang="zh-CN" altLang="en-US" sz="2500" dirty="0" smtClean="0">
                <a:solidFill>
                  <a:schemeClr val="tx1"/>
                </a:solidFill>
                <a:latin typeface="等线" panose="02010600030101010101" pitchFamily="2" charset="-122"/>
                <a:ea typeface="等线" panose="02010600030101010101" pitchFamily="2" charset="-122"/>
              </a:rPr>
              <a:t>。</a:t>
            </a:r>
            <a:endParaRPr lang="zh-CN" altLang="en-US" sz="2500" b="1" dirty="0" smtClean="0">
              <a:solidFill>
                <a:srgbClr val="FF0000"/>
              </a:solidFill>
              <a:latin typeface="等线" panose="02010600030101010101" pitchFamily="2" charset="-122"/>
              <a:ea typeface="等线" panose="02010600030101010101" pitchFamily="2" charset="-122"/>
            </a:endParaRPr>
          </a:p>
          <a:p>
            <a:pPr marL="457200" lvl="0" indent="-457200">
              <a:lnSpc>
                <a:spcPts val="4500"/>
              </a:lnSpc>
              <a:buClr>
                <a:srgbClr val="409DEF"/>
              </a:buClr>
              <a:buFont typeface="Wingdings" panose="05000000000000000000" charset="0"/>
              <a:buChar char="l"/>
            </a:pPr>
            <a:r>
              <a:rPr lang="zh-CN" altLang="en-US" sz="2500" dirty="0" smtClean="0">
                <a:latin typeface="等线" panose="02010600030101010101" pitchFamily="2" charset="-122"/>
                <a:ea typeface="等线" panose="02010600030101010101" pitchFamily="2" charset="-122"/>
              </a:rPr>
              <a:t>不安排住宿和就餐的会议、培训，综合定额标准按照</a:t>
            </a:r>
            <a:r>
              <a:rPr lang="zh-CN" altLang="en-US" sz="2500" b="1" dirty="0" smtClean="0">
                <a:solidFill>
                  <a:srgbClr val="FF0000"/>
                </a:solidFill>
                <a:latin typeface="等线" panose="02010600030101010101" pitchFamily="2" charset="-122"/>
                <a:ea typeface="等线" panose="02010600030101010101" pitchFamily="2" charset="-122"/>
              </a:rPr>
              <a:t>扣除</a:t>
            </a:r>
            <a:r>
              <a:rPr lang="zh-CN" altLang="en-US" sz="2500" dirty="0" smtClean="0">
                <a:latin typeface="等线" panose="02010600030101010101" pitchFamily="2" charset="-122"/>
                <a:ea typeface="等线" panose="02010600030101010101" pitchFamily="2" charset="-122"/>
              </a:rPr>
              <a:t>住宿和伙食费后的标准执行。</a:t>
            </a:r>
            <a:endParaRPr lang="zh-CN" altLang="en-US" sz="2500" dirty="0" smtClean="0">
              <a:latin typeface="等线" panose="02010600030101010101" pitchFamily="2" charset="-122"/>
              <a:ea typeface="等线" panose="02010600030101010101" pitchFamily="2" charset="-122"/>
            </a:endParaRPr>
          </a:p>
          <a:p>
            <a:pPr marL="457200" indent="-457200">
              <a:lnSpc>
                <a:spcPts val="4500"/>
              </a:lnSpc>
              <a:buClr>
                <a:srgbClr val="409DEF"/>
              </a:buClr>
              <a:buFont typeface="Wingdings" panose="05000000000000000000" pitchFamily="2" charset="2"/>
              <a:buChar char="l"/>
            </a:pPr>
            <a:r>
              <a:rPr lang="zh-CN" altLang="en-US" sz="2500" dirty="0" smtClean="0">
                <a:latin typeface="等线" panose="02010600030101010101" pitchFamily="2" charset="-122"/>
                <a:ea typeface="等线" panose="02010600030101010101" pitchFamily="2" charset="-122"/>
                <a:sym typeface="+mn-ea"/>
              </a:rPr>
              <a:t>举办会议和举办培训须通过</a:t>
            </a:r>
            <a:r>
              <a:rPr lang="zh-CN" altLang="en-US" sz="2500" b="1" dirty="0" smtClean="0">
                <a:solidFill>
                  <a:srgbClr val="FF0000"/>
                </a:solidFill>
                <a:latin typeface="等线" panose="02010600030101010101" pitchFamily="2" charset="-122"/>
                <a:ea typeface="等线" panose="02010600030101010101" pitchFamily="2" charset="-122"/>
                <a:sym typeface="+mn-ea"/>
              </a:rPr>
              <a:t>政采云平台采购</a:t>
            </a:r>
            <a:r>
              <a:rPr lang="zh-CN" altLang="en-US" sz="2500" dirty="0" smtClean="0">
                <a:latin typeface="等线" panose="02010600030101010101" pitchFamily="2" charset="-122"/>
                <a:ea typeface="等线" panose="02010600030101010101" pitchFamily="2" charset="-122"/>
                <a:sym typeface="+mn-ea"/>
              </a:rPr>
              <a:t>，而且必须</a:t>
            </a:r>
            <a:r>
              <a:rPr lang="zh-CN" altLang="en-US" sz="2500" b="1" dirty="0" smtClean="0">
                <a:solidFill>
                  <a:srgbClr val="FF0000"/>
                </a:solidFill>
                <a:latin typeface="等线" panose="02010600030101010101" pitchFamily="2" charset="-122"/>
                <a:ea typeface="等线" panose="02010600030101010101" pitchFamily="2" charset="-122"/>
                <a:sym typeface="+mn-ea"/>
              </a:rPr>
              <a:t>先办理采购手续</a:t>
            </a:r>
            <a:r>
              <a:rPr lang="zh-CN" altLang="en-US" sz="2500" dirty="0" smtClean="0">
                <a:latin typeface="等线" panose="02010600030101010101" pitchFamily="2" charset="-122"/>
                <a:ea typeface="等线" panose="02010600030101010101" pitchFamily="2" charset="-122"/>
                <a:sym typeface="+mn-ea"/>
              </a:rPr>
              <a:t>再举办会议或培训。</a:t>
            </a:r>
            <a:endParaRPr lang="en-US" altLang="zh-CN" sz="2500" dirty="0" smtClean="0">
              <a:latin typeface="等线" panose="02010600030101010101" pitchFamily="2" charset="-122"/>
              <a:ea typeface="等线" panose="02010600030101010101" pitchFamily="2" charset="-122"/>
            </a:endParaRPr>
          </a:p>
          <a:p>
            <a:pPr marL="457200" indent="-457200">
              <a:lnSpc>
                <a:spcPts val="4500"/>
              </a:lnSpc>
              <a:buClr>
                <a:srgbClr val="409DEF"/>
              </a:buClr>
              <a:buFont typeface="Wingdings" panose="05000000000000000000" pitchFamily="2" charset="2"/>
              <a:buChar char="l"/>
            </a:pPr>
            <a:r>
              <a:rPr lang="zh-CN" altLang="en-US" sz="2500" dirty="0" smtClean="0">
                <a:latin typeface="等线" panose="02010600030101010101" pitchFamily="2" charset="-122"/>
                <a:ea typeface="等线" panose="02010600030101010101" pitchFamily="2" charset="-122"/>
                <a:sym typeface="+mn-ea"/>
              </a:rPr>
              <a:t>举办会议</a:t>
            </a:r>
            <a:r>
              <a:rPr lang="zh-CN" altLang="en-US" sz="2500" b="1" dirty="0" smtClean="0">
                <a:solidFill>
                  <a:srgbClr val="FF0000"/>
                </a:solidFill>
                <a:latin typeface="等线" panose="02010600030101010101" pitchFamily="2" charset="-122"/>
                <a:ea typeface="等线" panose="02010600030101010101" pitchFamily="2" charset="-122"/>
                <a:sym typeface="+mn-ea"/>
              </a:rPr>
              <a:t>不允许</a:t>
            </a:r>
            <a:r>
              <a:rPr lang="zh-CN" altLang="en-US" sz="2500" dirty="0" smtClean="0">
                <a:latin typeface="等线" panose="02010600030101010101" pitchFamily="2" charset="-122"/>
                <a:ea typeface="等线" panose="02010600030101010101" pitchFamily="2" charset="-122"/>
                <a:sym typeface="+mn-ea"/>
              </a:rPr>
              <a:t>报销</a:t>
            </a:r>
            <a:r>
              <a:rPr lang="zh-CN" altLang="en-US" sz="2500" b="1" dirty="0" smtClean="0">
                <a:solidFill>
                  <a:srgbClr val="FF0000"/>
                </a:solidFill>
                <a:latin typeface="等线" panose="02010600030101010101" pitchFamily="2" charset="-122"/>
                <a:ea typeface="等线" panose="02010600030101010101" pitchFamily="2" charset="-122"/>
                <a:sym typeface="+mn-ea"/>
              </a:rPr>
              <a:t>材料袋、笔、记录本和茶歇</a:t>
            </a:r>
            <a:r>
              <a:rPr lang="zh-CN" altLang="en-US" sz="2500" dirty="0" smtClean="0">
                <a:latin typeface="等线" panose="02010600030101010101" pitchFamily="2" charset="-122"/>
                <a:ea typeface="等线" panose="02010600030101010101" pitchFamily="2" charset="-122"/>
                <a:sym typeface="+mn-ea"/>
              </a:rPr>
              <a:t>。</a:t>
            </a:r>
            <a:endParaRPr lang="en-US" altLang="zh-CN" sz="2500" dirty="0" smtClean="0">
              <a:latin typeface="等线" panose="02010600030101010101" pitchFamily="2" charset="-122"/>
              <a:ea typeface="等线" panose="02010600030101010101" pitchFamily="2" charset="-122"/>
            </a:endParaRPr>
          </a:p>
          <a:p>
            <a:pPr marL="457200" indent="-457200">
              <a:lnSpc>
                <a:spcPts val="4500"/>
              </a:lnSpc>
              <a:buClr>
                <a:srgbClr val="409DEF"/>
              </a:buClr>
              <a:buFont typeface="Wingdings" panose="05000000000000000000" pitchFamily="2" charset="2"/>
              <a:buChar char="l"/>
            </a:pPr>
            <a:endParaRPr lang="zh-CN" altLang="en-US" sz="25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grpSp>
        <p:nvGrpSpPr>
          <p:cNvPr id="14" name="组合 13"/>
          <p:cNvGrpSpPr/>
          <p:nvPr/>
        </p:nvGrpSpPr>
        <p:grpSpPr>
          <a:xfrm>
            <a:off x="365712" y="297103"/>
            <a:ext cx="8725534" cy="584775"/>
            <a:chOff x="447672" y="702416"/>
            <a:chExt cx="7370277" cy="584775"/>
          </a:xfrm>
        </p:grpSpPr>
        <p:grpSp>
          <p:nvGrpSpPr>
            <p:cNvPr id="15" name="组合 14"/>
            <p:cNvGrpSpPr/>
            <p:nvPr/>
          </p:nvGrpSpPr>
          <p:grpSpPr>
            <a:xfrm flipH="1" flipV="1">
              <a:off x="447672" y="722660"/>
              <a:ext cx="502373" cy="442687"/>
              <a:chOff x="8165447" y="3103389"/>
              <a:chExt cx="4260829" cy="3754611"/>
            </a:xfrm>
          </p:grpSpPr>
          <p:sp>
            <p:nvSpPr>
              <p:cNvPr id="17" name="等腰三角形 16"/>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25"/>
            <p:cNvSpPr txBox="1"/>
            <p:nvPr/>
          </p:nvSpPr>
          <p:spPr>
            <a:xfrm>
              <a:off x="864960" y="702416"/>
              <a:ext cx="6952989"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举办会议举办培训</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4" name="组合 13"/>
          <p:cNvGrpSpPr/>
          <p:nvPr/>
        </p:nvGrpSpPr>
        <p:grpSpPr>
          <a:xfrm>
            <a:off x="365712" y="297103"/>
            <a:ext cx="8725534" cy="584775"/>
            <a:chOff x="447672" y="702416"/>
            <a:chExt cx="7370277" cy="584775"/>
          </a:xfrm>
        </p:grpSpPr>
        <p:grpSp>
          <p:nvGrpSpPr>
            <p:cNvPr id="15" name="组合 14"/>
            <p:cNvGrpSpPr/>
            <p:nvPr/>
          </p:nvGrpSpPr>
          <p:grpSpPr>
            <a:xfrm flipH="1" flipV="1">
              <a:off x="447672" y="722660"/>
              <a:ext cx="502373" cy="442687"/>
              <a:chOff x="8165447" y="3103389"/>
              <a:chExt cx="4260829" cy="3754611"/>
            </a:xfrm>
          </p:grpSpPr>
          <p:sp>
            <p:nvSpPr>
              <p:cNvPr id="17" name="等腰三角形 16"/>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25"/>
            <p:cNvSpPr txBox="1"/>
            <p:nvPr/>
          </p:nvSpPr>
          <p:spPr>
            <a:xfrm>
              <a:off x="864960" y="702416"/>
              <a:ext cx="6952989"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举办会议举办培训</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3" name="图片 2"/>
          <p:cNvPicPr>
            <a:picLocks noChangeAspect="1"/>
          </p:cNvPicPr>
          <p:nvPr/>
        </p:nvPicPr>
        <p:blipFill>
          <a:blip r:embed="rId1"/>
          <a:stretch>
            <a:fillRect/>
          </a:stretch>
        </p:blipFill>
        <p:spPr>
          <a:xfrm>
            <a:off x="1327785" y="1711960"/>
            <a:ext cx="4541520" cy="4985385"/>
          </a:xfrm>
          <a:prstGeom prst="rect">
            <a:avLst/>
          </a:prstGeom>
        </p:spPr>
      </p:pic>
      <p:sp>
        <p:nvSpPr>
          <p:cNvPr id="4" name="文本框 3"/>
          <p:cNvSpPr txBox="1"/>
          <p:nvPr/>
        </p:nvSpPr>
        <p:spPr>
          <a:xfrm>
            <a:off x="547370" y="935355"/>
            <a:ext cx="10437495" cy="668020"/>
          </a:xfrm>
          <a:prstGeom prst="rect">
            <a:avLst/>
          </a:prstGeom>
          <a:noFill/>
        </p:spPr>
        <p:txBody>
          <a:bodyPr wrap="square" rtlCol="0" anchor="t">
            <a:spAutoFit/>
          </a:bodyPr>
          <a:p>
            <a:pPr marL="457200" indent="-457200">
              <a:lnSpc>
                <a:spcPts val="4500"/>
              </a:lnSpc>
              <a:buClr>
                <a:srgbClr val="409DEF"/>
              </a:buClr>
              <a:buFont typeface="Wingdings" panose="05000000000000000000" pitchFamily="2" charset="2"/>
              <a:buChar char="l"/>
            </a:pPr>
            <a:r>
              <a:rPr lang="zh-CN" altLang="en-US" sz="2500" dirty="0" smtClean="0">
                <a:latin typeface="等线" panose="02010600030101010101" pitchFamily="2" charset="-122"/>
                <a:ea typeface="等线" panose="02010600030101010101" pitchFamily="2" charset="-122"/>
                <a:sym typeface="+mn-ea"/>
              </a:rPr>
              <a:t>同一次举办会议举办培训的费用须</a:t>
            </a:r>
            <a:r>
              <a:rPr lang="zh-CN" altLang="en-US" sz="2500" b="1" dirty="0" smtClean="0">
                <a:solidFill>
                  <a:srgbClr val="FF0000"/>
                </a:solidFill>
                <a:latin typeface="等线" panose="02010600030101010101" pitchFamily="2" charset="-122"/>
                <a:ea typeface="等线" panose="02010600030101010101" pitchFamily="2" charset="-122"/>
                <a:sym typeface="+mn-ea"/>
              </a:rPr>
              <a:t>一次报完</a:t>
            </a:r>
            <a:r>
              <a:rPr lang="zh-CN" altLang="en-US" sz="2500" dirty="0" smtClean="0">
                <a:latin typeface="等线" panose="02010600030101010101" pitchFamily="2" charset="-122"/>
                <a:ea typeface="等线" panose="02010600030101010101" pitchFamily="2" charset="-122"/>
                <a:sym typeface="+mn-ea"/>
              </a:rPr>
              <a:t>，不允许分次报销。</a:t>
            </a:r>
            <a:endParaRPr lang="zh-CN" altLang="en-US" sz="2500" dirty="0" smtClean="0">
              <a:latin typeface="等线" panose="02010600030101010101" pitchFamily="2" charset="-122"/>
              <a:ea typeface="等线" panose="02010600030101010101" pitchFamily="2" charset="-122"/>
              <a:sym typeface="+mn-ea"/>
            </a:endParaRPr>
          </a:p>
        </p:txBody>
      </p:sp>
      <p:pic>
        <p:nvPicPr>
          <p:cNvPr id="5" name="图片 4"/>
          <p:cNvPicPr>
            <a:picLocks noChangeAspect="1"/>
          </p:cNvPicPr>
          <p:nvPr/>
        </p:nvPicPr>
        <p:blipFill>
          <a:blip r:embed="rId2"/>
          <a:stretch>
            <a:fillRect/>
          </a:stretch>
        </p:blipFill>
        <p:spPr>
          <a:xfrm>
            <a:off x="6400800" y="1608455"/>
            <a:ext cx="4657725" cy="5046345"/>
          </a:xfrm>
          <a:prstGeom prst="rect">
            <a:avLst/>
          </a:prstGeom>
        </p:spPr>
      </p:pic>
    </p:spTree>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矩形 19"/>
          <p:cNvSpPr/>
          <p:nvPr/>
        </p:nvSpPr>
        <p:spPr>
          <a:xfrm>
            <a:off x="1186294" y="1017093"/>
            <a:ext cx="9952870" cy="95313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举办会议举办培训还需要提供会议培训</a:t>
            </a:r>
            <a:r>
              <a:rPr lang="zh-CN" altLang="en-US" sz="2800" b="1" dirty="0" smtClean="0">
                <a:solidFill>
                  <a:srgbClr val="FF0000"/>
                </a:solidFill>
                <a:latin typeface="等线" panose="02010600030101010101" pitchFamily="2" charset="-122"/>
                <a:ea typeface="等线" panose="02010600030101010101" pitchFamily="2" charset="-122"/>
              </a:rPr>
              <a:t>签到表</a:t>
            </a:r>
            <a:r>
              <a:rPr lang="zh-CN" altLang="en-US" sz="2800" dirty="0" smtClean="0">
                <a:latin typeface="等线" panose="02010600030101010101" pitchFamily="2" charset="-122"/>
                <a:ea typeface="等线" panose="02010600030101010101" pitchFamily="2" charset="-122"/>
              </a:rPr>
              <a:t>或</a:t>
            </a:r>
            <a:r>
              <a:rPr lang="zh-CN" altLang="en-US" sz="2800" b="1" dirty="0" smtClean="0">
                <a:solidFill>
                  <a:srgbClr val="FF0000"/>
                </a:solidFill>
                <a:latin typeface="等线" panose="02010600030101010101" pitchFamily="2" charset="-122"/>
                <a:ea typeface="等线" panose="02010600030101010101" pitchFamily="2" charset="-122"/>
              </a:rPr>
              <a:t>其他数字签到证明材料</a:t>
            </a:r>
            <a:r>
              <a:rPr lang="zh-CN" altLang="en-US" sz="2800" dirty="0" smtClean="0">
                <a:latin typeface="等线" panose="02010600030101010101" pitchFamily="2" charset="-122"/>
                <a:ea typeface="等线" panose="02010600030101010101" pitchFamily="2" charset="-122"/>
              </a:rPr>
              <a:t>，并且要有会议培训的</a:t>
            </a:r>
            <a:r>
              <a:rPr lang="zh-CN" altLang="en-US" sz="2800" b="1" dirty="0" smtClean="0">
                <a:solidFill>
                  <a:srgbClr val="FF0000"/>
                </a:solidFill>
                <a:latin typeface="等线" panose="02010600030101010101" pitchFamily="2" charset="-122"/>
                <a:ea typeface="等线" panose="02010600030101010101" pitchFamily="2" charset="-122"/>
              </a:rPr>
              <a:t>具体名称</a:t>
            </a:r>
            <a:r>
              <a:rPr lang="zh-CN" altLang="en-US" sz="2800" dirty="0" smtClean="0">
                <a:latin typeface="等线" panose="02010600030101010101" pitchFamily="2" charset="-122"/>
                <a:ea typeface="等线" panose="02010600030101010101" pitchFamily="2" charset="-122"/>
              </a:rPr>
              <a:t>。</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pic>
        <p:nvPicPr>
          <p:cNvPr id="6" name="Picture 2" descr="C:\Users\Administrator\Desktop\微信图片_20210318143543.jpg"/>
          <p:cNvPicPr>
            <a:picLocks noChangeAspect="1" noChangeArrowheads="1"/>
          </p:cNvPicPr>
          <p:nvPr/>
        </p:nvPicPr>
        <p:blipFill>
          <a:blip r:embed="rId1" cstate="print"/>
          <a:srcRect t="2608" b="60380"/>
          <a:stretch>
            <a:fillRect/>
          </a:stretch>
        </p:blipFill>
        <p:spPr bwMode="auto">
          <a:xfrm>
            <a:off x="1887706" y="2197007"/>
            <a:ext cx="8280920" cy="4414807"/>
          </a:xfrm>
          <a:prstGeom prst="rect">
            <a:avLst/>
          </a:prstGeom>
          <a:noFill/>
        </p:spPr>
      </p:pic>
      <p:sp>
        <p:nvSpPr>
          <p:cNvPr id="7" name="椭圆 6"/>
          <p:cNvSpPr/>
          <p:nvPr/>
        </p:nvSpPr>
        <p:spPr>
          <a:xfrm>
            <a:off x="4275117" y="2244435"/>
            <a:ext cx="5545777" cy="7837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365712" y="297103"/>
            <a:ext cx="8725534" cy="584775"/>
            <a:chOff x="447672" y="702416"/>
            <a:chExt cx="7370277" cy="584775"/>
          </a:xfrm>
        </p:grpSpPr>
        <p:grpSp>
          <p:nvGrpSpPr>
            <p:cNvPr id="25" name="组合 24"/>
            <p:cNvGrpSpPr/>
            <p:nvPr/>
          </p:nvGrpSpPr>
          <p:grpSpPr>
            <a:xfrm flipH="1" flipV="1">
              <a:off x="447672" y="722660"/>
              <a:ext cx="502373" cy="442687"/>
              <a:chOff x="8165447" y="3103389"/>
              <a:chExt cx="4260829" cy="3754611"/>
            </a:xfrm>
          </p:grpSpPr>
          <p:sp>
            <p:nvSpPr>
              <p:cNvPr id="27" name="等腰三角形 26"/>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864960" y="702416"/>
              <a:ext cx="6952989"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举办会议举办培训</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656715" y="1746885"/>
            <a:ext cx="8237220" cy="4681220"/>
          </a:xfrm>
          <a:prstGeom prst="rect">
            <a:avLst/>
          </a:prstGeom>
        </p:spPr>
      </p:pic>
      <p:sp>
        <p:nvSpPr>
          <p:cNvPr id="20" name="矩形 19"/>
          <p:cNvSpPr/>
          <p:nvPr/>
        </p:nvSpPr>
        <p:spPr>
          <a:xfrm>
            <a:off x="1132506" y="1052951"/>
            <a:ext cx="9952870" cy="52322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举办会议的如开具内容为“</a:t>
            </a:r>
            <a:r>
              <a:rPr lang="zh-CN" altLang="en-US" sz="2800" b="1" dirty="0" smtClean="0">
                <a:solidFill>
                  <a:srgbClr val="FF0000"/>
                </a:solidFill>
                <a:latin typeface="等线" panose="02010600030101010101" pitchFamily="2" charset="-122"/>
                <a:ea typeface="等线" panose="02010600030101010101" pitchFamily="2" charset="-122"/>
              </a:rPr>
              <a:t>会务费”</a:t>
            </a:r>
            <a:r>
              <a:rPr lang="zh-CN" altLang="en-US" sz="2800" dirty="0" smtClean="0">
                <a:latin typeface="等线" panose="02010600030101010101" pitchFamily="2" charset="-122"/>
                <a:ea typeface="等线" panose="02010600030101010101" pitchFamily="2" charset="-122"/>
              </a:rPr>
              <a:t>的发票，须</a:t>
            </a:r>
            <a:r>
              <a:rPr lang="zh-CN" altLang="en-US" sz="2800" b="1" dirty="0" smtClean="0">
                <a:solidFill>
                  <a:srgbClr val="FF0000"/>
                </a:solidFill>
                <a:latin typeface="等线" panose="02010600030101010101" pitchFamily="2" charset="-122"/>
                <a:ea typeface="等线" panose="02010600030101010101" pitchFamily="2" charset="-122"/>
              </a:rPr>
              <a:t>附明细清单</a:t>
            </a:r>
            <a:r>
              <a:rPr lang="zh-CN" altLang="en-US" sz="2800" dirty="0" smtClean="0">
                <a:latin typeface="等线" panose="02010600030101010101" pitchFamily="2" charset="-122"/>
                <a:ea typeface="等线" panose="02010600030101010101" pitchFamily="2" charset="-122"/>
              </a:rPr>
              <a:t>。</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7" name="椭圆 6"/>
          <p:cNvSpPr/>
          <p:nvPr/>
        </p:nvSpPr>
        <p:spPr>
          <a:xfrm>
            <a:off x="1288828" y="3525007"/>
            <a:ext cx="2296343" cy="7274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65712" y="297103"/>
            <a:ext cx="8725534" cy="584775"/>
            <a:chOff x="447672" y="702416"/>
            <a:chExt cx="7370277" cy="584775"/>
          </a:xfrm>
        </p:grpSpPr>
        <p:grpSp>
          <p:nvGrpSpPr>
            <p:cNvPr id="24" name="组合 23"/>
            <p:cNvGrpSpPr/>
            <p:nvPr/>
          </p:nvGrpSpPr>
          <p:grpSpPr>
            <a:xfrm flipH="1" flipV="1">
              <a:off x="447672" y="722660"/>
              <a:ext cx="502373" cy="442687"/>
              <a:chOff x="8165447" y="3103389"/>
              <a:chExt cx="4260829" cy="3754611"/>
            </a:xfrm>
          </p:grpSpPr>
          <p:sp>
            <p:nvSpPr>
              <p:cNvPr id="26" name="等腰三角形 25"/>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5"/>
            <p:cNvSpPr txBox="1"/>
            <p:nvPr/>
          </p:nvSpPr>
          <p:spPr>
            <a:xfrm>
              <a:off x="864960" y="702416"/>
              <a:ext cx="6952989"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举办会议举办培训</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矩形 19"/>
          <p:cNvSpPr/>
          <p:nvPr/>
        </p:nvSpPr>
        <p:spPr>
          <a:xfrm>
            <a:off x="777262" y="1157613"/>
            <a:ext cx="8185616" cy="156966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400" dirty="0" smtClean="0">
                <a:latin typeface="等线" panose="02010600030101010101" pitchFamily="2" charset="-122"/>
                <a:ea typeface="等线" panose="02010600030101010101" pitchFamily="2" charset="-122"/>
              </a:rPr>
              <a:t>版面费报销时需提供文章</a:t>
            </a:r>
            <a:r>
              <a:rPr lang="zh-CN" altLang="en-US" sz="2400" b="1" dirty="0" smtClean="0">
                <a:solidFill>
                  <a:srgbClr val="FF0000"/>
                </a:solidFill>
                <a:latin typeface="等线" panose="02010600030101010101" pitchFamily="2" charset="-122"/>
                <a:ea typeface="等线" panose="02010600030101010101" pitchFamily="2" charset="-122"/>
              </a:rPr>
              <a:t>录用通知</a:t>
            </a:r>
            <a:r>
              <a:rPr lang="zh-CN" altLang="en-US" sz="2400" dirty="0" smtClean="0">
                <a:latin typeface="等线" panose="02010600030101010101" pitchFamily="2" charset="-122"/>
                <a:ea typeface="等线" panose="02010600030101010101" pitchFamily="2" charset="-122"/>
              </a:rPr>
              <a:t>，已发表的也可提供所发</a:t>
            </a:r>
            <a:r>
              <a:rPr lang="zh-CN" altLang="en-US" sz="2400" b="1" dirty="0" smtClean="0">
                <a:solidFill>
                  <a:srgbClr val="FF0000"/>
                </a:solidFill>
                <a:latin typeface="等线" panose="02010600030101010101" pitchFamily="2" charset="-122"/>
                <a:ea typeface="等线" panose="02010600030101010101" pitchFamily="2" charset="-122"/>
              </a:rPr>
              <a:t>期刊封面、目录</a:t>
            </a:r>
            <a:r>
              <a:rPr lang="zh-CN" altLang="en-US" sz="2400" dirty="0" smtClean="0">
                <a:latin typeface="等线" panose="02010600030101010101" pitchFamily="2" charset="-122"/>
                <a:ea typeface="等线" panose="02010600030101010101" pitchFamily="2" charset="-122"/>
              </a:rPr>
              <a:t>及</a:t>
            </a:r>
            <a:r>
              <a:rPr lang="zh-CN" altLang="en-US" sz="2400" b="1" dirty="0" smtClean="0">
                <a:solidFill>
                  <a:srgbClr val="FF0000"/>
                </a:solidFill>
                <a:latin typeface="等线" panose="02010600030101010101" pitchFamily="2" charset="-122"/>
                <a:ea typeface="等线" panose="02010600030101010101" pitchFamily="2" charset="-122"/>
              </a:rPr>
              <a:t>文章首页复印件</a:t>
            </a:r>
            <a:r>
              <a:rPr lang="zh-CN" altLang="en-US" sz="2400" dirty="0" smtClean="0">
                <a:latin typeface="等线" panose="02010600030101010101" pitchFamily="2" charset="-122"/>
                <a:ea typeface="等线" panose="02010600030101010101" pitchFamily="2" charset="-122"/>
              </a:rPr>
              <a:t>；文章录用单位和发票开具单位须一致，</a:t>
            </a:r>
            <a:r>
              <a:rPr lang="zh-CN" altLang="en-US" sz="2400" b="1" dirty="0" smtClean="0">
                <a:solidFill>
                  <a:srgbClr val="FF0000"/>
                </a:solidFill>
                <a:latin typeface="等线" panose="02010600030101010101" pitchFamily="2" charset="-122"/>
                <a:ea typeface="等线" panose="02010600030101010101" pitchFamily="2" charset="-122"/>
              </a:rPr>
              <a:t>不一致的须由文章录用单位说明原因并加盖公章</a:t>
            </a:r>
            <a:r>
              <a:rPr lang="zh-CN" altLang="en-US" sz="2400" b="1" dirty="0" smtClean="0">
                <a:latin typeface="等线" panose="02010600030101010101" pitchFamily="2" charset="-122"/>
                <a:ea typeface="等线" panose="02010600030101010101" pitchFamily="2" charset="-122"/>
              </a:rPr>
              <a:t>。</a:t>
            </a:r>
            <a:endParaRPr lang="zh-CN" altLang="en-US" sz="24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grpSp>
        <p:nvGrpSpPr>
          <p:cNvPr id="17" name="组合 16"/>
          <p:cNvGrpSpPr/>
          <p:nvPr/>
        </p:nvGrpSpPr>
        <p:grpSpPr>
          <a:xfrm>
            <a:off x="365712" y="297103"/>
            <a:ext cx="8356256" cy="584775"/>
            <a:chOff x="447672" y="702416"/>
            <a:chExt cx="7058356" cy="584775"/>
          </a:xfrm>
        </p:grpSpPr>
        <p:grpSp>
          <p:nvGrpSpPr>
            <p:cNvPr id="18" name="组合 17"/>
            <p:cNvGrpSpPr/>
            <p:nvPr/>
          </p:nvGrpSpPr>
          <p:grpSpPr>
            <a:xfrm flipH="1" flipV="1">
              <a:off x="447672" y="722660"/>
              <a:ext cx="502373" cy="442687"/>
              <a:chOff x="8165447" y="3103389"/>
              <a:chExt cx="4260829" cy="3754611"/>
            </a:xfrm>
          </p:grpSpPr>
          <p:sp>
            <p:nvSpPr>
              <p:cNvPr id="21" name="等腰三角形 20"/>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25"/>
            <p:cNvSpPr txBox="1"/>
            <p:nvPr/>
          </p:nvSpPr>
          <p:spPr>
            <a:xfrm>
              <a:off x="864961" y="702416"/>
              <a:ext cx="6641067"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版面费、专利费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2" name="图片 1"/>
          <p:cNvPicPr>
            <a:picLocks noChangeAspect="1"/>
          </p:cNvPicPr>
          <p:nvPr/>
        </p:nvPicPr>
        <p:blipFill>
          <a:blip r:embed="rId1"/>
          <a:srcRect l="6878" t="10010" r="9837" b="48317"/>
          <a:stretch>
            <a:fillRect/>
          </a:stretch>
        </p:blipFill>
        <p:spPr>
          <a:xfrm>
            <a:off x="5186680" y="2262505"/>
            <a:ext cx="6351270" cy="4500245"/>
          </a:xfrm>
          <a:prstGeom prst="rect">
            <a:avLst/>
          </a:prstGeom>
        </p:spPr>
      </p:pic>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468950" y="1902173"/>
            <a:ext cx="7883741" cy="101473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3000" dirty="0" smtClean="0">
                <a:latin typeface="等线" panose="02010600030101010101" pitchFamily="2" charset="-122"/>
                <a:ea typeface="等线" panose="02010600030101010101" pitchFamily="2" charset="-122"/>
              </a:rPr>
              <a:t>专利费报销需提供</a:t>
            </a:r>
            <a:r>
              <a:rPr lang="zh-CN" altLang="en-US" sz="3000" b="1" dirty="0" smtClean="0">
                <a:solidFill>
                  <a:srgbClr val="FF0000"/>
                </a:solidFill>
                <a:latin typeface="等线" panose="02010600030101010101" pitchFamily="2" charset="-122"/>
                <a:ea typeface="等线" panose="02010600030101010101" pitchFamily="2" charset="-122"/>
              </a:rPr>
              <a:t>专利证书复印件</a:t>
            </a:r>
            <a:r>
              <a:rPr lang="zh-CN" altLang="en-US" sz="3000" dirty="0" smtClean="0">
                <a:latin typeface="等线" panose="02010600030101010101" pitchFamily="2" charset="-122"/>
                <a:ea typeface="等线" panose="02010600030101010101" pitchFamily="2" charset="-122"/>
              </a:rPr>
              <a:t>或</a:t>
            </a:r>
            <a:r>
              <a:rPr lang="zh-CN" altLang="en-US" sz="3000" b="1" dirty="0" smtClean="0">
                <a:solidFill>
                  <a:srgbClr val="FF0000"/>
                </a:solidFill>
                <a:latin typeface="等线" panose="02010600030101010101" pitchFamily="2" charset="-122"/>
                <a:ea typeface="等线" panose="02010600030101010101" pitchFamily="2" charset="-122"/>
              </a:rPr>
              <a:t>注明具体的专利名称</a:t>
            </a:r>
            <a:r>
              <a:rPr lang="zh-CN" altLang="en-US" sz="3000" dirty="0" smtClean="0">
                <a:latin typeface="等线" panose="02010600030101010101" pitchFamily="2" charset="-122"/>
                <a:ea typeface="等线" panose="02010600030101010101" pitchFamily="2" charset="-122"/>
              </a:rPr>
              <a:t>。</a:t>
            </a:r>
            <a:endParaRPr lang="zh-CN" altLang="en-US" sz="30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5" name="矩形 4"/>
          <p:cNvSpPr/>
          <p:nvPr/>
        </p:nvSpPr>
        <p:spPr>
          <a:xfrm>
            <a:off x="491490" y="3241675"/>
            <a:ext cx="7967980" cy="101473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3000" dirty="0" smtClean="0">
                <a:latin typeface="等线" panose="02010600030101010101" pitchFamily="2" charset="-122"/>
                <a:ea typeface="等线" panose="02010600030101010101" pitchFamily="2" charset="-122"/>
              </a:rPr>
              <a:t>版面费和专利费的支付均须通过</a:t>
            </a:r>
            <a:r>
              <a:rPr lang="zh-CN" altLang="en-US" sz="3000" b="1" dirty="0" smtClean="0">
                <a:solidFill>
                  <a:srgbClr val="FF0000"/>
                </a:solidFill>
                <a:latin typeface="等线" panose="02010600030101010101" pitchFamily="2" charset="-122"/>
                <a:ea typeface="等线" panose="02010600030101010101" pitchFamily="2" charset="-122"/>
              </a:rPr>
              <a:t>对公转账</a:t>
            </a:r>
            <a:r>
              <a:rPr lang="zh-CN" altLang="en-US" sz="3000" dirty="0" smtClean="0">
                <a:latin typeface="等线" panose="02010600030101010101" pitchFamily="2" charset="-122"/>
                <a:ea typeface="等线" panose="02010600030101010101" pitchFamily="2" charset="-122"/>
              </a:rPr>
              <a:t>支付，并保证</a:t>
            </a:r>
            <a:r>
              <a:rPr lang="zh-CN" altLang="en-US" sz="3000" b="1" dirty="0" smtClean="0">
                <a:solidFill>
                  <a:srgbClr val="FF0000"/>
                </a:solidFill>
                <a:latin typeface="等线" panose="02010600030101010101" pitchFamily="2" charset="-122"/>
                <a:ea typeface="等线" panose="02010600030101010101" pitchFamily="2" charset="-122"/>
              </a:rPr>
              <a:t>收款单位</a:t>
            </a:r>
            <a:r>
              <a:rPr lang="zh-CN" altLang="en-US" sz="3000" dirty="0" smtClean="0">
                <a:latin typeface="等线" panose="02010600030101010101" pitchFamily="2" charset="-122"/>
                <a:ea typeface="等线" panose="02010600030101010101" pitchFamily="2" charset="-122"/>
              </a:rPr>
              <a:t>和</a:t>
            </a:r>
            <a:r>
              <a:rPr lang="zh-CN" altLang="en-US" sz="3000" b="1" dirty="0" smtClean="0">
                <a:solidFill>
                  <a:srgbClr val="FF0000"/>
                </a:solidFill>
                <a:latin typeface="等线" panose="02010600030101010101" pitchFamily="2" charset="-122"/>
                <a:ea typeface="等线" panose="02010600030101010101" pitchFamily="2" charset="-122"/>
              </a:rPr>
              <a:t>发票</a:t>
            </a:r>
            <a:r>
              <a:rPr lang="zh-CN" altLang="en-US" sz="3000" dirty="0" smtClean="0">
                <a:latin typeface="等线" panose="02010600030101010101" pitchFamily="2" charset="-122"/>
                <a:ea typeface="等线" panose="02010600030101010101" pitchFamily="2" charset="-122"/>
              </a:rPr>
              <a:t>上的</a:t>
            </a:r>
            <a:r>
              <a:rPr lang="zh-CN" altLang="en-US" sz="3000" b="1" dirty="0" smtClean="0">
                <a:solidFill>
                  <a:srgbClr val="FF0000"/>
                </a:solidFill>
                <a:latin typeface="等线" panose="02010600030101010101" pitchFamily="2" charset="-122"/>
                <a:ea typeface="等线" panose="02010600030101010101" pitchFamily="2" charset="-122"/>
              </a:rPr>
              <a:t>单位一致</a:t>
            </a:r>
            <a:r>
              <a:rPr lang="zh-CN" altLang="en-US" sz="3000" dirty="0" smtClean="0">
                <a:latin typeface="等线" panose="02010600030101010101" pitchFamily="2" charset="-122"/>
                <a:ea typeface="等线" panose="02010600030101010101" pitchFamily="2" charset="-122"/>
              </a:rPr>
              <a:t>。</a:t>
            </a:r>
            <a:endParaRPr lang="zh-CN" altLang="en-US" sz="30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459182" y="1779468"/>
            <a:ext cx="3260478" cy="3324352"/>
          </a:xfrm>
          <a:prstGeom prst="ellipse">
            <a:avLst/>
          </a:prstGeom>
          <a:ln w="63500" cap="rnd">
            <a:solidFill>
              <a:srgbClr val="409DEF"/>
            </a:solidFill>
          </a:ln>
          <a:effectLst/>
          <a:scene3d>
            <a:camera prst="orthographicFront"/>
            <a:lightRig rig="contrasting" dir="t">
              <a:rot lat="0" lon="0" rev="3000000"/>
            </a:lightRig>
          </a:scene3d>
          <a:sp3d contourW="7620">
            <a:bevelT w="95250" h="31750"/>
            <a:contourClr>
              <a:srgbClr val="333333"/>
            </a:contourClr>
          </a:sp3d>
        </p:spPr>
      </p:pic>
      <p:grpSp>
        <p:nvGrpSpPr>
          <p:cNvPr id="17" name="组合 16"/>
          <p:cNvGrpSpPr/>
          <p:nvPr/>
        </p:nvGrpSpPr>
        <p:grpSpPr>
          <a:xfrm>
            <a:off x="365712" y="297103"/>
            <a:ext cx="8356256" cy="584775"/>
            <a:chOff x="447672" y="702416"/>
            <a:chExt cx="7058356" cy="584775"/>
          </a:xfrm>
        </p:grpSpPr>
        <p:grpSp>
          <p:nvGrpSpPr>
            <p:cNvPr id="18" name="组合 17"/>
            <p:cNvGrpSpPr/>
            <p:nvPr/>
          </p:nvGrpSpPr>
          <p:grpSpPr>
            <a:xfrm flipH="1" flipV="1">
              <a:off x="447672" y="722660"/>
              <a:ext cx="502373" cy="442687"/>
              <a:chOff x="8165447" y="3103389"/>
              <a:chExt cx="4260829" cy="3754611"/>
            </a:xfrm>
          </p:grpSpPr>
          <p:sp>
            <p:nvSpPr>
              <p:cNvPr id="21" name="等腰三角形 20"/>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25"/>
            <p:cNvSpPr txBox="1"/>
            <p:nvPr/>
          </p:nvSpPr>
          <p:spPr>
            <a:xfrm>
              <a:off x="864961" y="702416"/>
              <a:ext cx="6641067"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版面费、专利费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矩形 19"/>
          <p:cNvSpPr/>
          <p:nvPr/>
        </p:nvSpPr>
        <p:spPr>
          <a:xfrm>
            <a:off x="879252" y="2404361"/>
            <a:ext cx="10290771" cy="138366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其他经费中报销图书需要办理入库手续，报销时须有</a:t>
            </a:r>
            <a:r>
              <a:rPr lang="zh-CN" altLang="en-US" sz="2800" b="1" dirty="0" smtClean="0">
                <a:solidFill>
                  <a:srgbClr val="FF0000"/>
                </a:solidFill>
                <a:latin typeface="等线" panose="02010600030101010101" pitchFamily="2" charset="-122"/>
                <a:ea typeface="等线" panose="02010600030101010101" pitchFamily="2" charset="-122"/>
              </a:rPr>
              <a:t>图书入库单</a:t>
            </a:r>
            <a:r>
              <a:rPr lang="zh-CN" altLang="en-US" sz="2800" dirty="0" smtClean="0">
                <a:latin typeface="等线" panose="02010600030101010101" pitchFamily="2" charset="-122"/>
                <a:ea typeface="等线" panose="02010600030101010101" pitchFamily="2" charset="-122"/>
              </a:rPr>
              <a:t>、</a:t>
            </a:r>
            <a:r>
              <a:rPr lang="zh-CN" altLang="en-US" sz="2800" b="1" dirty="0" smtClean="0">
                <a:solidFill>
                  <a:srgbClr val="FF0000"/>
                </a:solidFill>
                <a:latin typeface="等线" panose="02010600030101010101" pitchFamily="2" charset="-122"/>
                <a:ea typeface="等线" panose="02010600030101010101" pitchFamily="2" charset="-122"/>
              </a:rPr>
              <a:t>图书发票</a:t>
            </a:r>
            <a:r>
              <a:rPr lang="zh-CN" altLang="en-US" sz="2800" dirty="0" smtClean="0">
                <a:latin typeface="等线" panose="02010600030101010101" pitchFamily="2" charset="-122"/>
                <a:ea typeface="等线" panose="02010600030101010101" pitchFamily="2" charset="-122"/>
              </a:rPr>
              <a:t>及销售方出具的</a:t>
            </a:r>
            <a:r>
              <a:rPr lang="zh-CN" altLang="en-US" sz="2800" b="1" dirty="0" smtClean="0">
                <a:solidFill>
                  <a:srgbClr val="FF0000"/>
                </a:solidFill>
                <a:latin typeface="等线" panose="02010600030101010101" pitchFamily="2" charset="-122"/>
                <a:ea typeface="等线" panose="02010600030101010101" pitchFamily="2" charset="-122"/>
              </a:rPr>
              <a:t>图书清单</a:t>
            </a:r>
            <a:r>
              <a:rPr lang="zh-CN" altLang="en-US" sz="2800" dirty="0" smtClean="0">
                <a:latin typeface="等线" panose="02010600030101010101" pitchFamily="2" charset="-122"/>
                <a:ea typeface="等线" panose="02010600030101010101" pitchFamily="2" charset="-122"/>
              </a:rPr>
              <a:t>。（图书清单须有销售单位公章，并且与入库单相吻合）</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4" name="矩形 3"/>
          <p:cNvSpPr/>
          <p:nvPr/>
        </p:nvSpPr>
        <p:spPr>
          <a:xfrm>
            <a:off x="798118" y="3802108"/>
            <a:ext cx="9952870" cy="52322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报销入库的图书需要与所报销的项目</a:t>
            </a:r>
            <a:r>
              <a:rPr lang="zh-CN" altLang="en-US" sz="2800" b="1" dirty="0" smtClean="0">
                <a:solidFill>
                  <a:srgbClr val="FF0000"/>
                </a:solidFill>
                <a:latin typeface="等线" panose="02010600030101010101" pitchFamily="2" charset="-122"/>
                <a:ea typeface="等线" panose="02010600030101010101" pitchFamily="2" charset="-122"/>
              </a:rPr>
              <a:t>具有相关性</a:t>
            </a:r>
            <a:r>
              <a:rPr lang="zh-CN" altLang="en-US" sz="2800" dirty="0" smtClean="0">
                <a:latin typeface="等线" panose="02010600030101010101" pitchFamily="2" charset="-122"/>
                <a:ea typeface="等线" panose="02010600030101010101" pitchFamily="2" charset="-122"/>
              </a:rPr>
              <a:t>。</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5" name="矩形 4"/>
          <p:cNvSpPr/>
          <p:nvPr/>
        </p:nvSpPr>
        <p:spPr>
          <a:xfrm>
            <a:off x="834607" y="4662416"/>
            <a:ext cx="9952870" cy="52322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购买的用于发放的图书资料可以不入库，但须有</a:t>
            </a:r>
            <a:r>
              <a:rPr lang="zh-CN" altLang="en-US" sz="2800" b="1" dirty="0" smtClean="0">
                <a:solidFill>
                  <a:srgbClr val="FF0000"/>
                </a:solidFill>
                <a:latin typeface="等线" panose="02010600030101010101" pitchFamily="2" charset="-122"/>
                <a:ea typeface="等线" panose="02010600030101010101" pitchFamily="2" charset="-122"/>
              </a:rPr>
              <a:t>发放签领单</a:t>
            </a:r>
            <a:r>
              <a:rPr lang="zh-CN" altLang="en-US" sz="2800" dirty="0" smtClean="0">
                <a:latin typeface="等线" panose="02010600030101010101" pitchFamily="2" charset="-122"/>
                <a:ea typeface="等线" panose="02010600030101010101" pitchFamily="2" charset="-122"/>
              </a:rPr>
              <a:t>。</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6" name="矩形 5"/>
          <p:cNvSpPr/>
          <p:nvPr/>
        </p:nvSpPr>
        <p:spPr>
          <a:xfrm>
            <a:off x="784818" y="5522357"/>
            <a:ext cx="9952870" cy="954107"/>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图书馆办理入库手续时除了图书，还要带上</a:t>
            </a:r>
            <a:r>
              <a:rPr lang="zh-CN" altLang="en-US" sz="2800" b="1" dirty="0" smtClean="0">
                <a:solidFill>
                  <a:srgbClr val="FF0000"/>
                </a:solidFill>
                <a:latin typeface="等线" panose="02010600030101010101" pitchFamily="2" charset="-122"/>
                <a:ea typeface="等线" panose="02010600030101010101" pitchFamily="2" charset="-122"/>
              </a:rPr>
              <a:t>图书发票</a:t>
            </a:r>
            <a:r>
              <a:rPr lang="zh-CN" altLang="en-US" sz="2800" dirty="0" smtClean="0">
                <a:latin typeface="等线" panose="02010600030101010101" pitchFamily="2" charset="-122"/>
                <a:ea typeface="等线" panose="02010600030101010101" pitchFamily="2" charset="-122"/>
              </a:rPr>
              <a:t>与</a:t>
            </a:r>
            <a:r>
              <a:rPr lang="zh-CN" altLang="en-US" sz="2800" b="1" dirty="0" smtClean="0">
                <a:solidFill>
                  <a:srgbClr val="FF0000"/>
                </a:solidFill>
                <a:latin typeface="等线" panose="02010600030101010101" pitchFamily="2" charset="-122"/>
                <a:ea typeface="等线" panose="02010600030101010101" pitchFamily="2" charset="-122"/>
              </a:rPr>
              <a:t>图书明细清单</a:t>
            </a:r>
            <a:r>
              <a:rPr lang="zh-CN" altLang="en-US" sz="2800" dirty="0" smtClean="0">
                <a:latin typeface="等线" panose="02010600030101010101" pitchFamily="2" charset="-122"/>
                <a:ea typeface="等线" panose="02010600030101010101" pitchFamily="2" charset="-122"/>
              </a:rPr>
              <a:t>。</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grpSp>
        <p:nvGrpSpPr>
          <p:cNvPr id="17" name="组合 16"/>
          <p:cNvGrpSpPr/>
          <p:nvPr/>
        </p:nvGrpSpPr>
        <p:grpSpPr>
          <a:xfrm>
            <a:off x="365712" y="297103"/>
            <a:ext cx="5999918" cy="584775"/>
            <a:chOff x="447672" y="702416"/>
            <a:chExt cx="5068006" cy="584775"/>
          </a:xfrm>
        </p:grpSpPr>
        <p:grpSp>
          <p:nvGrpSpPr>
            <p:cNvPr id="18" name="组合 17"/>
            <p:cNvGrpSpPr/>
            <p:nvPr/>
          </p:nvGrpSpPr>
          <p:grpSpPr>
            <a:xfrm flipH="1" flipV="1">
              <a:off x="447672" y="722660"/>
              <a:ext cx="502373" cy="442687"/>
              <a:chOff x="8165447" y="3103389"/>
              <a:chExt cx="4260829" cy="3754611"/>
            </a:xfrm>
          </p:grpSpPr>
          <p:sp>
            <p:nvSpPr>
              <p:cNvPr id="21" name="等腰三角形 20"/>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25"/>
            <p:cNvSpPr txBox="1"/>
            <p:nvPr/>
          </p:nvSpPr>
          <p:spPr>
            <a:xfrm>
              <a:off x="864960" y="702416"/>
              <a:ext cx="4650718" cy="58477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图书</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937895" y="953770"/>
            <a:ext cx="10290810" cy="1308735"/>
          </a:xfrm>
          <a:prstGeom prst="rect">
            <a:avLst/>
          </a:prstGeom>
          <a:noFill/>
        </p:spPr>
        <p:txBody>
          <a:bodyPr wrap="square">
            <a:noAutofit/>
          </a:bodyPr>
          <a:lstStyle/>
          <a:p>
            <a:pPr marL="457200" indent="-457200">
              <a:buClr>
                <a:srgbClr val="409DEF"/>
              </a:buClr>
              <a:buFont typeface="Wingdings" panose="05000000000000000000" pitchFamily="2" charset="2"/>
              <a:buChar char="l"/>
            </a:pPr>
            <a:r>
              <a:rPr lang="zh-CN" altLang="en-US" sz="2800" b="1" dirty="0" smtClean="0">
                <a:solidFill>
                  <a:srgbClr val="FF0000"/>
                </a:solidFill>
                <a:latin typeface="等线" panose="02010600030101010101" pitchFamily="2" charset="-122"/>
                <a:ea typeface="等线" panose="02010600030101010101" pitchFamily="2" charset="-122"/>
                <a:sym typeface="+mn-ea"/>
              </a:rPr>
              <a:t>纵向科研经费</a:t>
            </a:r>
            <a:r>
              <a:rPr lang="zh-CN" altLang="en-US" sz="2800" dirty="0" smtClean="0">
                <a:latin typeface="等线" panose="02010600030101010101" pitchFamily="2" charset="-122"/>
                <a:ea typeface="等线" panose="02010600030101010101" pitchFamily="2" charset="-122"/>
                <a:sym typeface="+mn-ea"/>
              </a:rPr>
              <a:t>中报销单册</a:t>
            </a:r>
            <a:r>
              <a:rPr lang="zh-CN" altLang="en-US" sz="2800" b="1" dirty="0" smtClean="0">
                <a:solidFill>
                  <a:srgbClr val="FF0000"/>
                </a:solidFill>
                <a:latin typeface="等线" panose="02010600030101010101" pitchFamily="2" charset="-122"/>
                <a:ea typeface="等线" panose="02010600030101010101" pitchFamily="2" charset="-122"/>
                <a:sym typeface="+mn-ea"/>
              </a:rPr>
              <a:t>300元</a:t>
            </a:r>
            <a:r>
              <a:rPr lang="zh-CN" altLang="en-US" sz="2800" dirty="0" smtClean="0">
                <a:latin typeface="等线" panose="02010600030101010101" pitchFamily="2" charset="-122"/>
                <a:ea typeface="等线" panose="02010600030101010101" pitchFamily="2" charset="-122"/>
                <a:sym typeface="+mn-ea"/>
              </a:rPr>
              <a:t>以下或单次批量购置（单张或连号发票）金额不超过 </a:t>
            </a:r>
            <a:r>
              <a:rPr lang="zh-CN" altLang="en-US" sz="2800" b="1" dirty="0" smtClean="0">
                <a:solidFill>
                  <a:srgbClr val="FF0000"/>
                </a:solidFill>
                <a:latin typeface="等线" panose="02010600030101010101" pitchFamily="2" charset="-122"/>
                <a:ea typeface="等线" panose="02010600030101010101" pitchFamily="2" charset="-122"/>
                <a:sym typeface="+mn-ea"/>
              </a:rPr>
              <a:t>2000 元</a:t>
            </a:r>
            <a:r>
              <a:rPr lang="zh-CN" altLang="en-US" sz="2800" dirty="0" smtClean="0">
                <a:latin typeface="等线" panose="02010600030101010101" pitchFamily="2" charset="-122"/>
                <a:ea typeface="等线" panose="02010600030101010101" pitchFamily="2" charset="-122"/>
                <a:sym typeface="+mn-ea"/>
              </a:rPr>
              <a:t>的图书资料，可直接凭发票、图书清单、支付记录等直接办理报销。</a:t>
            </a:r>
            <a:endParaRPr lang="zh-CN" altLang="en-US" sz="2800" dirty="0" smtClean="0">
              <a:latin typeface="等线" panose="02010600030101010101" pitchFamily="2" charset="-122"/>
              <a:ea typeface="等线" panose="02010600030101010101" pitchFamily="2" charset="-122"/>
            </a:endParaRPr>
          </a:p>
          <a:p>
            <a:pPr indent="0">
              <a:buClr>
                <a:srgbClr val="409DEF"/>
              </a:buClr>
              <a:buFont typeface="Wingdings" panose="05000000000000000000" pitchFamily="2" charset="2"/>
              <a:buNone/>
            </a:pP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Tree>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矩形 19"/>
          <p:cNvSpPr/>
          <p:nvPr/>
        </p:nvSpPr>
        <p:spPr>
          <a:xfrm>
            <a:off x="1004759" y="1710306"/>
            <a:ext cx="5774110" cy="1815882"/>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质保金（履约保证金）、余款的结算须按照</a:t>
            </a:r>
            <a:r>
              <a:rPr lang="zh-CN" altLang="en-US" sz="2800" b="1" dirty="0" smtClean="0">
                <a:solidFill>
                  <a:srgbClr val="FF0000"/>
                </a:solidFill>
                <a:latin typeface="等线" panose="02010600030101010101" pitchFamily="2" charset="-122"/>
                <a:ea typeface="等线" panose="02010600030101010101" pitchFamily="2" charset="-122"/>
              </a:rPr>
              <a:t>合同约定的时间</a:t>
            </a:r>
            <a:r>
              <a:rPr lang="zh-CN" altLang="en-US" sz="2800" dirty="0" smtClean="0">
                <a:latin typeface="等线" panose="02010600030101010101" pitchFamily="2" charset="-122"/>
                <a:ea typeface="等线" panose="02010600030101010101" pitchFamily="2" charset="-122"/>
              </a:rPr>
              <a:t>退还和支付。</a:t>
            </a:r>
            <a:endParaRPr lang="zh-CN" altLang="en-US" sz="2800" dirty="0" smtClean="0">
              <a:latin typeface="等线" panose="02010600030101010101" pitchFamily="2" charset="-122"/>
              <a:ea typeface="等线" panose="02010600030101010101" pitchFamily="2" charset="-122"/>
            </a:endParaRPr>
          </a:p>
          <a:p>
            <a:pPr marL="457200" indent="-457200">
              <a:buClr>
                <a:srgbClr val="409DEF"/>
              </a:buClr>
              <a:buFont typeface="Wingdings" panose="05000000000000000000" pitchFamily="2" charset="2"/>
              <a:buChar char="l"/>
            </a:pP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086600" y="925461"/>
            <a:ext cx="4712674" cy="5864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365712" y="297103"/>
            <a:ext cx="10809311" cy="1077218"/>
            <a:chOff x="447672" y="702416"/>
            <a:chExt cx="7854027" cy="1077218"/>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1" y="702416"/>
              <a:ext cx="7436738" cy="1077218"/>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退还质保金、支付余款的注意事项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
        <p:nvSpPr>
          <p:cNvPr id="11" name="圆角矩形 10"/>
          <p:cNvSpPr/>
          <p:nvPr/>
        </p:nvSpPr>
        <p:spPr>
          <a:xfrm>
            <a:off x="9621520" y="1826260"/>
            <a:ext cx="1889125" cy="3956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圆角矩形 1"/>
          <p:cNvSpPr/>
          <p:nvPr/>
        </p:nvSpPr>
        <p:spPr>
          <a:xfrm>
            <a:off x="8041640" y="2593340"/>
            <a:ext cx="3536950" cy="3778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10009505" y="5829300"/>
            <a:ext cx="1704975" cy="2508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9213215" cy="583565"/>
            <a:chOff x="447672" y="702416"/>
            <a:chExt cx="6694306"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768" y="702416"/>
              <a:ext cx="6277210" cy="58356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涉及验收的注意事项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grpSp>
        <p:nvGrpSpPr>
          <p:cNvPr id="2" name="组合 1"/>
          <p:cNvGrpSpPr/>
          <p:nvPr/>
        </p:nvGrpSpPr>
        <p:grpSpPr>
          <a:xfrm>
            <a:off x="110490" y="992505"/>
            <a:ext cx="11805285" cy="5486400"/>
            <a:chOff x="174" y="1563"/>
            <a:chExt cx="18591" cy="8640"/>
          </a:xfrm>
        </p:grpSpPr>
        <p:pic>
          <p:nvPicPr>
            <p:cNvPr id="4" name="图片 3"/>
            <p:cNvPicPr>
              <a:picLocks noChangeAspect="1"/>
            </p:cNvPicPr>
            <p:nvPr/>
          </p:nvPicPr>
          <p:blipFill>
            <a:blip r:embed="rId1"/>
            <a:stretch>
              <a:fillRect/>
            </a:stretch>
          </p:blipFill>
          <p:spPr>
            <a:xfrm>
              <a:off x="12739" y="1563"/>
              <a:ext cx="6027" cy="8509"/>
            </a:xfrm>
            <a:prstGeom prst="rect">
              <a:avLst/>
            </a:prstGeom>
          </p:spPr>
        </p:pic>
        <p:sp>
          <p:nvSpPr>
            <p:cNvPr id="11" name="文本框 10"/>
            <p:cNvSpPr txBox="1"/>
            <p:nvPr/>
          </p:nvSpPr>
          <p:spPr>
            <a:xfrm>
              <a:off x="9264" y="3720"/>
              <a:ext cx="2945" cy="919"/>
            </a:xfrm>
            <a:prstGeom prst="rect">
              <a:avLst/>
            </a:prstGeom>
            <a:noFill/>
          </p:spPr>
          <p:txBody>
            <a:bodyPr wrap="square" rtlCol="0">
              <a:spAutoFit/>
            </a:bodyPr>
            <a:p>
              <a:r>
                <a:rPr lang="en-US" altLang="zh-CN" sz="3200" b="1">
                  <a:latin typeface="等线" panose="02010600030101010101" pitchFamily="2" charset="-122"/>
                  <a:ea typeface="等线" panose="02010600030101010101" pitchFamily="2" charset="-122"/>
                  <a:cs typeface="等线" panose="02010600030101010101" pitchFamily="2" charset="-122"/>
                </a:rPr>
                <a:t>10</a:t>
              </a:r>
              <a:r>
                <a:rPr lang="zh-CN" altLang="en-US" sz="3200" b="1">
                  <a:latin typeface="等线" panose="02010600030101010101" pitchFamily="2" charset="-122"/>
                  <a:ea typeface="等线" panose="02010600030101010101" pitchFamily="2" charset="-122"/>
                  <a:cs typeface="等线" panose="02010600030101010101" pitchFamily="2" charset="-122"/>
                </a:rPr>
                <a:t>万以内</a:t>
              </a:r>
              <a:endParaRPr lang="zh-CN" altLang="en-US" sz="3200" b="1">
                <a:latin typeface="等线" panose="02010600030101010101" pitchFamily="2" charset="-122"/>
                <a:ea typeface="等线" panose="02010600030101010101" pitchFamily="2" charset="-122"/>
                <a:cs typeface="等线" panose="02010600030101010101" pitchFamily="2" charset="-122"/>
              </a:endParaRPr>
            </a:p>
          </p:txBody>
        </p:sp>
        <p:sp>
          <p:nvSpPr>
            <p:cNvPr id="12" name="文本框 11"/>
            <p:cNvSpPr txBox="1"/>
            <p:nvPr/>
          </p:nvSpPr>
          <p:spPr>
            <a:xfrm>
              <a:off x="6837" y="6345"/>
              <a:ext cx="4267" cy="919"/>
            </a:xfrm>
            <a:prstGeom prst="rect">
              <a:avLst/>
            </a:prstGeom>
            <a:noFill/>
          </p:spPr>
          <p:txBody>
            <a:bodyPr wrap="square" rtlCol="0">
              <a:spAutoFit/>
            </a:bodyPr>
            <a:p>
              <a:r>
                <a:rPr lang="zh-CN" altLang="en-US" sz="3200" b="1">
                  <a:latin typeface="等线" panose="02010600030101010101" pitchFamily="2" charset="-122"/>
                  <a:ea typeface="等线" panose="02010600030101010101" pitchFamily="2" charset="-122"/>
                  <a:cs typeface="等线" panose="02010600030101010101" pitchFamily="2" charset="-122"/>
                </a:rPr>
                <a:t>10万元及以上</a:t>
              </a:r>
              <a:endParaRPr lang="zh-CN" altLang="en-US" sz="3200" b="1">
                <a:latin typeface="等线" panose="02010600030101010101" pitchFamily="2" charset="-122"/>
                <a:ea typeface="等线" panose="02010600030101010101" pitchFamily="2" charset="-122"/>
                <a:cs typeface="等线" panose="02010600030101010101" pitchFamily="2" charset="-122"/>
              </a:endParaRPr>
            </a:p>
          </p:txBody>
        </p:sp>
        <p:sp>
          <p:nvSpPr>
            <p:cNvPr id="15" name="左箭头 14"/>
            <p:cNvSpPr/>
            <p:nvPr/>
          </p:nvSpPr>
          <p:spPr>
            <a:xfrm>
              <a:off x="7586" y="3925"/>
              <a:ext cx="1688" cy="419"/>
            </a:xfrm>
            <a:prstGeom prst="leftArrow">
              <a:avLst/>
            </a:prstGeom>
            <a:solidFill>
              <a:srgbClr val="FF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右箭头 15"/>
            <p:cNvSpPr/>
            <p:nvPr/>
          </p:nvSpPr>
          <p:spPr>
            <a:xfrm>
              <a:off x="10957" y="6622"/>
              <a:ext cx="1559" cy="396"/>
            </a:xfrm>
            <a:prstGeom prst="rightArrow">
              <a:avLst/>
            </a:prstGeom>
            <a:solidFill>
              <a:srgbClr val="FF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426vr87z2m6jithn1qejgu3lj_0"/>
            <p:cNvPicPr>
              <a:picLocks noChangeAspect="1"/>
            </p:cNvPicPr>
            <p:nvPr/>
          </p:nvPicPr>
          <p:blipFill>
            <a:blip r:embed="rId2"/>
            <a:srcRect l="7292" t="7648" r="17115" b="12806"/>
            <a:stretch>
              <a:fillRect/>
            </a:stretch>
          </p:blipFill>
          <p:spPr>
            <a:xfrm rot="5400000">
              <a:off x="-715" y="2652"/>
              <a:ext cx="8441" cy="6662"/>
            </a:xfrm>
            <a:prstGeom prst="rect">
              <a:avLst/>
            </a:prstGeom>
          </p:spPr>
        </p:pic>
      </p:grpSp>
    </p:spTree>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9213215" cy="583565"/>
            <a:chOff x="447672" y="702416"/>
            <a:chExt cx="6694306"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768" y="702416"/>
              <a:ext cx="6277210" cy="58356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合同签字问题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
        <p:nvSpPr>
          <p:cNvPr id="20" name="矩形 19"/>
          <p:cNvSpPr/>
          <p:nvPr/>
        </p:nvSpPr>
        <p:spPr>
          <a:xfrm>
            <a:off x="597535" y="1364615"/>
            <a:ext cx="11478895" cy="1102360"/>
          </a:xfrm>
          <a:prstGeom prst="rect">
            <a:avLst/>
          </a:prstGeom>
          <a:noFill/>
        </p:spPr>
        <p:txBody>
          <a:bodyPr wrap="square">
            <a:noAutofit/>
          </a:bodyPr>
          <a:p>
            <a:pPr marL="457200" indent="-457200">
              <a:buClr>
                <a:srgbClr val="409DEF"/>
              </a:buClr>
              <a:buFont typeface="Wingdings" panose="05000000000000000000" pitchFamily="2" charset="2"/>
              <a:buChar char="l"/>
            </a:pPr>
            <a:r>
              <a:rPr lang="en-US" altLang="zh-CN" sz="3600" b="1" dirty="0">
                <a:solidFill>
                  <a:srgbClr val="FF0000"/>
                </a:solidFill>
                <a:latin typeface="等线" panose="02010600030101010101" pitchFamily="2" charset="-122"/>
                <a:ea typeface="等线" panose="02010600030101010101" pitchFamily="2" charset="-122"/>
                <a:cs typeface="+mn-ea"/>
                <a:sym typeface="+mn-lt"/>
              </a:rPr>
              <a:t>10</a:t>
            </a:r>
            <a:r>
              <a:rPr lang="zh-CN" altLang="en-US" sz="3600" b="1" dirty="0">
                <a:solidFill>
                  <a:srgbClr val="FF0000"/>
                </a:solidFill>
                <a:latin typeface="等线" panose="02010600030101010101" pitchFamily="2" charset="-122"/>
                <a:ea typeface="等线" panose="02010600030101010101" pitchFamily="2" charset="-122"/>
                <a:cs typeface="+mn-ea"/>
                <a:sym typeface="+mn-lt"/>
              </a:rPr>
              <a:t>万元以下（不含</a:t>
            </a:r>
            <a:r>
              <a:rPr lang="en-US" altLang="zh-CN" sz="3600" b="1" dirty="0">
                <a:solidFill>
                  <a:srgbClr val="FF0000"/>
                </a:solidFill>
                <a:latin typeface="等线" panose="02010600030101010101" pitchFamily="2" charset="-122"/>
                <a:ea typeface="等线" panose="02010600030101010101" pitchFamily="2" charset="-122"/>
                <a:cs typeface="+mn-ea"/>
                <a:sym typeface="+mn-lt"/>
              </a:rPr>
              <a:t>10</a:t>
            </a:r>
            <a:r>
              <a:rPr lang="zh-CN" altLang="en-US" sz="3600" b="1" dirty="0">
                <a:solidFill>
                  <a:srgbClr val="FF0000"/>
                </a:solidFill>
                <a:latin typeface="等线" panose="02010600030101010101" pitchFamily="2" charset="-122"/>
                <a:ea typeface="等线" panose="02010600030101010101" pitchFamily="2" charset="-122"/>
                <a:cs typeface="+mn-ea"/>
                <a:sym typeface="+mn-lt"/>
              </a:rPr>
              <a:t>万元）</a:t>
            </a:r>
            <a:r>
              <a:rPr lang="zh-CN" altLang="en-US" sz="3600" dirty="0">
                <a:solidFill>
                  <a:schemeClr val="tx1"/>
                </a:solidFill>
                <a:latin typeface="等线" panose="02010600030101010101" pitchFamily="2" charset="-122"/>
                <a:ea typeface="等线" panose="02010600030101010101" pitchFamily="2" charset="-122"/>
                <a:cs typeface="+mn-ea"/>
                <a:sym typeface="+mn-lt"/>
              </a:rPr>
              <a:t>的经济类合同由</a:t>
            </a:r>
            <a:r>
              <a:rPr lang="zh-CN" altLang="en-US" sz="3600" b="1" dirty="0">
                <a:solidFill>
                  <a:srgbClr val="FF0000"/>
                </a:solidFill>
                <a:latin typeface="等线" panose="02010600030101010101" pitchFamily="2" charset="-122"/>
                <a:ea typeface="等线" panose="02010600030101010101" pitchFamily="2" charset="-122"/>
                <a:cs typeface="+mn-ea"/>
                <a:sym typeface="+mn-lt"/>
              </a:rPr>
              <a:t>业务归口管理单位主要负责人</a:t>
            </a:r>
            <a:r>
              <a:rPr lang="zh-CN" altLang="en-US" sz="3600" dirty="0">
                <a:solidFill>
                  <a:schemeClr val="tx1"/>
                </a:solidFill>
                <a:latin typeface="等线" panose="02010600030101010101" pitchFamily="2" charset="-122"/>
                <a:ea typeface="等线" panose="02010600030101010101" pitchFamily="2" charset="-122"/>
                <a:cs typeface="+mn-ea"/>
                <a:sym typeface="+mn-lt"/>
              </a:rPr>
              <a:t>审批签字。</a:t>
            </a:r>
            <a:endParaRPr lang="zh-CN" altLang="en-US" sz="3600" dirty="0">
              <a:solidFill>
                <a:schemeClr val="tx1"/>
              </a:solidFill>
              <a:latin typeface="等线" panose="02010600030101010101" pitchFamily="2" charset="-122"/>
              <a:ea typeface="等线" panose="02010600030101010101" pitchFamily="2" charset="-122"/>
              <a:cs typeface="+mn-ea"/>
              <a:sym typeface="+mn-lt"/>
            </a:endParaRPr>
          </a:p>
        </p:txBody>
      </p:sp>
      <p:sp>
        <p:nvSpPr>
          <p:cNvPr id="3" name="矩形 2"/>
          <p:cNvSpPr/>
          <p:nvPr/>
        </p:nvSpPr>
        <p:spPr>
          <a:xfrm>
            <a:off x="581660" y="2872740"/>
            <a:ext cx="11478895" cy="1102360"/>
          </a:xfrm>
          <a:prstGeom prst="rect">
            <a:avLst/>
          </a:prstGeom>
          <a:noFill/>
        </p:spPr>
        <p:txBody>
          <a:bodyPr wrap="square">
            <a:noAutofit/>
          </a:bodyPr>
          <a:p>
            <a:pPr marL="457200" indent="-457200">
              <a:buClr>
                <a:srgbClr val="409DEF"/>
              </a:buClr>
              <a:buFont typeface="Wingdings" panose="05000000000000000000" pitchFamily="2" charset="2"/>
              <a:buChar char="l"/>
            </a:pPr>
            <a:r>
              <a:rPr lang="en-US" altLang="zh-CN" sz="3600" b="1" dirty="0">
                <a:solidFill>
                  <a:srgbClr val="FF0000"/>
                </a:solidFill>
                <a:latin typeface="等线" panose="02010600030101010101" pitchFamily="2" charset="-122"/>
                <a:ea typeface="等线" panose="02010600030101010101" pitchFamily="2" charset="-122"/>
                <a:cs typeface="+mn-ea"/>
                <a:sym typeface="+mn-lt"/>
              </a:rPr>
              <a:t>10</a:t>
            </a:r>
            <a:r>
              <a:rPr lang="zh-CN" altLang="en-US" sz="3600" b="1" dirty="0">
                <a:solidFill>
                  <a:srgbClr val="FF0000"/>
                </a:solidFill>
                <a:latin typeface="等线" panose="02010600030101010101" pitchFamily="2" charset="-122"/>
                <a:ea typeface="等线" panose="02010600030101010101" pitchFamily="2" charset="-122"/>
                <a:cs typeface="+mn-ea"/>
                <a:sym typeface="+mn-lt"/>
              </a:rPr>
              <a:t>万元至</a:t>
            </a:r>
            <a:r>
              <a:rPr lang="en-US" altLang="zh-CN" sz="3600" b="1" dirty="0">
                <a:solidFill>
                  <a:srgbClr val="FF0000"/>
                </a:solidFill>
                <a:latin typeface="等线" panose="02010600030101010101" pitchFamily="2" charset="-122"/>
                <a:ea typeface="等线" panose="02010600030101010101" pitchFamily="2" charset="-122"/>
                <a:cs typeface="+mn-ea"/>
                <a:sym typeface="+mn-lt"/>
              </a:rPr>
              <a:t>100</a:t>
            </a:r>
            <a:r>
              <a:rPr lang="zh-CN" altLang="en-US" sz="3600" b="1" dirty="0">
                <a:solidFill>
                  <a:srgbClr val="FF0000"/>
                </a:solidFill>
                <a:latin typeface="等线" panose="02010600030101010101" pitchFamily="2" charset="-122"/>
                <a:ea typeface="等线" panose="02010600030101010101" pitchFamily="2" charset="-122"/>
                <a:cs typeface="+mn-ea"/>
                <a:sym typeface="+mn-lt"/>
              </a:rPr>
              <a:t>万元（不含</a:t>
            </a:r>
            <a:r>
              <a:rPr lang="en-US" altLang="zh-CN" sz="3600" b="1" dirty="0">
                <a:solidFill>
                  <a:srgbClr val="FF0000"/>
                </a:solidFill>
                <a:latin typeface="等线" panose="02010600030101010101" pitchFamily="2" charset="-122"/>
                <a:ea typeface="等线" panose="02010600030101010101" pitchFamily="2" charset="-122"/>
                <a:cs typeface="+mn-ea"/>
                <a:sym typeface="+mn-lt"/>
              </a:rPr>
              <a:t>100</a:t>
            </a:r>
            <a:r>
              <a:rPr lang="zh-CN" altLang="en-US" sz="3600" b="1" dirty="0">
                <a:solidFill>
                  <a:srgbClr val="FF0000"/>
                </a:solidFill>
                <a:latin typeface="等线" panose="02010600030101010101" pitchFamily="2" charset="-122"/>
                <a:ea typeface="等线" panose="02010600030101010101" pitchFamily="2" charset="-122"/>
                <a:cs typeface="+mn-ea"/>
                <a:sym typeface="+mn-lt"/>
              </a:rPr>
              <a:t>万元）</a:t>
            </a:r>
            <a:r>
              <a:rPr lang="zh-CN" altLang="en-US" sz="3600" dirty="0">
                <a:solidFill>
                  <a:schemeClr val="tx1"/>
                </a:solidFill>
                <a:latin typeface="等线" panose="02010600030101010101" pitchFamily="2" charset="-122"/>
                <a:ea typeface="等线" panose="02010600030101010101" pitchFamily="2" charset="-122"/>
                <a:cs typeface="+mn-ea"/>
                <a:sym typeface="+mn-lt"/>
              </a:rPr>
              <a:t>的经济类合同由</a:t>
            </a:r>
            <a:r>
              <a:rPr lang="zh-CN" altLang="en-US" sz="3600" b="1" dirty="0">
                <a:solidFill>
                  <a:srgbClr val="FF0000"/>
                </a:solidFill>
                <a:latin typeface="等线" panose="02010600030101010101" pitchFamily="2" charset="-122"/>
                <a:ea typeface="等线" panose="02010600030101010101" pitchFamily="2" charset="-122"/>
                <a:cs typeface="+mn-ea"/>
                <a:sym typeface="+mn-lt"/>
              </a:rPr>
              <a:t>分管校领导</a:t>
            </a:r>
            <a:r>
              <a:rPr lang="zh-CN" altLang="en-US" sz="3600" dirty="0">
                <a:solidFill>
                  <a:schemeClr val="tx1"/>
                </a:solidFill>
                <a:latin typeface="等线" panose="02010600030101010101" pitchFamily="2" charset="-122"/>
                <a:ea typeface="等线" panose="02010600030101010101" pitchFamily="2" charset="-122"/>
                <a:cs typeface="+mn-ea"/>
                <a:sym typeface="+mn-lt"/>
              </a:rPr>
              <a:t>审批签字。</a:t>
            </a:r>
            <a:endParaRPr lang="zh-CN" altLang="en-US" sz="3600" dirty="0">
              <a:solidFill>
                <a:schemeClr val="tx1"/>
              </a:solidFill>
              <a:latin typeface="等线" panose="02010600030101010101" pitchFamily="2" charset="-122"/>
              <a:ea typeface="等线" panose="02010600030101010101" pitchFamily="2" charset="-122"/>
              <a:cs typeface="+mn-ea"/>
              <a:sym typeface="+mn-lt"/>
            </a:endParaRPr>
          </a:p>
        </p:txBody>
      </p:sp>
      <p:sp>
        <p:nvSpPr>
          <p:cNvPr id="5" name="矩形 4"/>
          <p:cNvSpPr/>
          <p:nvPr/>
        </p:nvSpPr>
        <p:spPr>
          <a:xfrm>
            <a:off x="584835" y="4314190"/>
            <a:ext cx="11478895" cy="1102360"/>
          </a:xfrm>
          <a:prstGeom prst="rect">
            <a:avLst/>
          </a:prstGeom>
          <a:noFill/>
        </p:spPr>
        <p:txBody>
          <a:bodyPr wrap="square">
            <a:noAutofit/>
          </a:bodyPr>
          <a:p>
            <a:pPr marL="457200" indent="-457200">
              <a:buClr>
                <a:srgbClr val="409DEF"/>
              </a:buClr>
              <a:buFont typeface="Wingdings" panose="05000000000000000000" pitchFamily="2" charset="2"/>
              <a:buChar char="l"/>
            </a:pPr>
            <a:r>
              <a:rPr lang="en-US" altLang="zh-CN" sz="3600" b="1" dirty="0">
                <a:solidFill>
                  <a:srgbClr val="FF0000"/>
                </a:solidFill>
                <a:latin typeface="等线" panose="02010600030101010101" pitchFamily="2" charset="-122"/>
                <a:ea typeface="等线" panose="02010600030101010101" pitchFamily="2" charset="-122"/>
                <a:cs typeface="+mn-ea"/>
                <a:sym typeface="+mn-lt"/>
              </a:rPr>
              <a:t>100</a:t>
            </a:r>
            <a:r>
              <a:rPr lang="zh-CN" altLang="en-US" sz="3600" b="1" dirty="0">
                <a:solidFill>
                  <a:srgbClr val="FF0000"/>
                </a:solidFill>
                <a:latin typeface="等线" panose="02010600030101010101" pitchFamily="2" charset="-122"/>
                <a:ea typeface="等线" panose="02010600030101010101" pitchFamily="2" charset="-122"/>
                <a:cs typeface="+mn-ea"/>
                <a:sym typeface="+mn-lt"/>
              </a:rPr>
              <a:t>万元以上</a:t>
            </a:r>
            <a:r>
              <a:rPr lang="zh-CN" altLang="en-US" sz="3600" dirty="0">
                <a:solidFill>
                  <a:schemeClr val="tx1"/>
                </a:solidFill>
                <a:latin typeface="等线" panose="02010600030101010101" pitchFamily="2" charset="-122"/>
                <a:ea typeface="等线" panose="02010600030101010101" pitchFamily="2" charset="-122"/>
                <a:cs typeface="+mn-ea"/>
                <a:sym typeface="+mn-lt"/>
              </a:rPr>
              <a:t>的经济类合同由</a:t>
            </a:r>
            <a:r>
              <a:rPr lang="zh-CN" altLang="en-US" sz="3600" b="1" dirty="0">
                <a:solidFill>
                  <a:srgbClr val="FF0000"/>
                </a:solidFill>
                <a:latin typeface="等线" panose="02010600030101010101" pitchFamily="2" charset="-122"/>
                <a:ea typeface="等线" panose="02010600030101010101" pitchFamily="2" charset="-122"/>
                <a:cs typeface="+mn-ea"/>
                <a:sym typeface="+mn-lt"/>
              </a:rPr>
              <a:t>学校法定代表人</a:t>
            </a:r>
            <a:r>
              <a:rPr lang="zh-CN" altLang="en-US" sz="3600" dirty="0">
                <a:solidFill>
                  <a:schemeClr val="tx1"/>
                </a:solidFill>
                <a:latin typeface="等线" panose="02010600030101010101" pitchFamily="2" charset="-122"/>
                <a:ea typeface="等线" panose="02010600030101010101" pitchFamily="2" charset="-122"/>
                <a:cs typeface="+mn-ea"/>
                <a:sym typeface="+mn-lt"/>
              </a:rPr>
              <a:t>审批签字。</a:t>
            </a:r>
            <a:endParaRPr lang="zh-CN" altLang="en-US" sz="3600" dirty="0">
              <a:solidFill>
                <a:schemeClr val="tx1"/>
              </a:solidFill>
              <a:latin typeface="等线" panose="02010600030101010101" pitchFamily="2" charset="-122"/>
              <a:ea typeface="等线" panose="02010600030101010101" pitchFamily="2" charset="-122"/>
              <a:cs typeface="+mn-ea"/>
              <a:sym typeface="+mn-lt"/>
            </a:endParaRPr>
          </a:p>
        </p:txBody>
      </p:sp>
    </p:spTree>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10678159" cy="521970"/>
            <a:chOff x="447672" y="702416"/>
            <a:chExt cx="7758732" cy="521970"/>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768" y="702416"/>
              <a:ext cx="7341636" cy="521970"/>
            </a:xfrm>
            <a:prstGeom prst="rect">
              <a:avLst/>
            </a:prstGeom>
            <a:noFill/>
          </p:spPr>
          <p:txBody>
            <a:bodyPr wrap="square" rtlCol="0">
              <a:spAutoFit/>
            </a:bodyPr>
            <a:lstStyle/>
            <a:p>
              <a:pPr algn="dist"/>
              <a:r>
                <a:rPr lang="zh-CN" altLang="en-US" sz="2800" b="1" dirty="0">
                  <a:solidFill>
                    <a:srgbClr val="013E8D"/>
                  </a:solidFill>
                  <a:latin typeface="微软雅黑" panose="020B0503020204020204" pitchFamily="34" charset="-122"/>
                  <a:ea typeface="微软雅黑" panose="020B0503020204020204" pitchFamily="34" charset="-122"/>
                  <a:sym typeface="+mn-lt"/>
                </a:rPr>
                <a:t>报销规则相关</a:t>
              </a:r>
              <a:r>
                <a:rPr lang="zh-CN" altLang="en-US" sz="2800" b="1" dirty="0" smtClean="0">
                  <a:solidFill>
                    <a:srgbClr val="013E8D"/>
                  </a:solidFill>
                  <a:latin typeface="微软雅黑" panose="020B0503020204020204" pitchFamily="34" charset="-122"/>
                  <a:ea typeface="微软雅黑" panose="020B0503020204020204" pitchFamily="34" charset="-122"/>
                  <a:sym typeface="+mn-lt"/>
                </a:rPr>
                <a:t>问题</a:t>
              </a:r>
              <a:r>
                <a:rPr lang="en-US" altLang="zh-CN" sz="28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2800" b="1" dirty="0" smtClean="0">
                  <a:solidFill>
                    <a:srgbClr val="013E8D"/>
                  </a:solidFill>
                  <a:latin typeface="微软雅黑" panose="020B0503020204020204" pitchFamily="34" charset="-122"/>
                  <a:ea typeface="微软雅黑" panose="020B0503020204020204" pitchFamily="34" charset="-122"/>
                  <a:sym typeface="+mn-lt"/>
                </a:rPr>
                <a:t>公务视频、电子演示文稿、直播费用报销</a:t>
              </a:r>
              <a:endParaRPr lang="zh-CN" altLang="en-US" sz="2800" b="1" dirty="0">
                <a:solidFill>
                  <a:srgbClr val="013E8D"/>
                </a:solidFill>
                <a:latin typeface="微软雅黑" panose="020B0503020204020204" pitchFamily="34" charset="-122"/>
                <a:ea typeface="微软雅黑" panose="020B0503020204020204" pitchFamily="34" charset="-122"/>
                <a:sym typeface="+mn-lt"/>
              </a:endParaRPr>
            </a:p>
          </p:txBody>
        </p:sp>
      </p:grpSp>
      <p:sp>
        <p:nvSpPr>
          <p:cNvPr id="20" name="矩形 19"/>
          <p:cNvSpPr/>
          <p:nvPr/>
        </p:nvSpPr>
        <p:spPr>
          <a:xfrm>
            <a:off x="597535" y="1364615"/>
            <a:ext cx="11478895" cy="5289550"/>
          </a:xfrm>
          <a:prstGeom prst="rect">
            <a:avLst/>
          </a:prstGeom>
          <a:noFill/>
        </p:spPr>
        <p:txBody>
          <a:bodyPr wrap="square">
            <a:noAutofit/>
          </a:bodyPr>
          <a:p>
            <a:pPr marL="457200" indent="-457200">
              <a:buClr>
                <a:srgbClr val="409DEF"/>
              </a:buClr>
              <a:buFont typeface="Wingdings" panose="05000000000000000000" pitchFamily="2" charset="2"/>
              <a:buChar char="l"/>
            </a:pPr>
            <a:r>
              <a:rPr lang="zh-CN" altLang="en-US" sz="3600" dirty="0">
                <a:solidFill>
                  <a:schemeClr val="tx1"/>
                </a:solidFill>
                <a:latin typeface="等线" panose="02010600030101010101" pitchFamily="2" charset="-122"/>
                <a:ea typeface="等线" panose="02010600030101010101" pitchFamily="2" charset="-122"/>
                <a:cs typeface="+mn-ea"/>
                <a:sym typeface="+mn-lt"/>
              </a:rPr>
              <a:t>确因工作需要安排制作的各类</a:t>
            </a:r>
            <a:r>
              <a:rPr lang="zh-CN" altLang="en-US" sz="3600" b="1" dirty="0">
                <a:solidFill>
                  <a:srgbClr val="FF0000"/>
                </a:solidFill>
                <a:latin typeface="等线" panose="02010600030101010101" pitchFamily="2" charset="-122"/>
                <a:ea typeface="等线" panose="02010600030101010101" pitchFamily="2" charset="-122"/>
                <a:cs typeface="+mn-ea"/>
                <a:sym typeface="+mn-lt"/>
              </a:rPr>
              <a:t>公务视频</a:t>
            </a:r>
            <a:r>
              <a:rPr lang="zh-CN" altLang="en-US" sz="3600" dirty="0">
                <a:solidFill>
                  <a:schemeClr val="tx1">
                    <a:lumMod val="65000"/>
                    <a:lumOff val="35000"/>
                  </a:schemeClr>
                </a:solidFill>
                <a:latin typeface="等线" panose="02010600030101010101" pitchFamily="2" charset="-122"/>
                <a:ea typeface="等线" panose="02010600030101010101" pitchFamily="2" charset="-122"/>
                <a:cs typeface="+mn-ea"/>
                <a:sym typeface="+mn-lt"/>
              </a:rPr>
              <a:t>、</a:t>
            </a:r>
            <a:r>
              <a:rPr lang="zh-CN" altLang="en-US" sz="3600" b="1" dirty="0">
                <a:solidFill>
                  <a:srgbClr val="FF0000"/>
                </a:solidFill>
                <a:latin typeface="等线" panose="02010600030101010101" pitchFamily="2" charset="-122"/>
                <a:ea typeface="等线" panose="02010600030101010101" pitchFamily="2" charset="-122"/>
                <a:cs typeface="+mn-ea"/>
                <a:sym typeface="+mn-lt"/>
              </a:rPr>
              <a:t>电子演示文稿</a:t>
            </a:r>
            <a:r>
              <a:rPr lang="zh-CN" altLang="en-US" sz="3600" dirty="0">
                <a:solidFill>
                  <a:schemeClr val="tx1">
                    <a:lumMod val="65000"/>
                    <a:lumOff val="35000"/>
                  </a:schemeClr>
                </a:solidFill>
                <a:latin typeface="等线" panose="02010600030101010101" pitchFamily="2" charset="-122"/>
                <a:ea typeface="等线" panose="02010600030101010101" pitchFamily="2" charset="-122"/>
                <a:cs typeface="+mn-ea"/>
                <a:sym typeface="+mn-lt"/>
              </a:rPr>
              <a:t>、</a:t>
            </a:r>
            <a:r>
              <a:rPr lang="zh-CN" altLang="en-US" sz="3600" b="1" dirty="0">
                <a:solidFill>
                  <a:srgbClr val="FF0000"/>
                </a:solidFill>
                <a:latin typeface="等线" panose="02010600030101010101" pitchFamily="2" charset="-122"/>
                <a:ea typeface="等线" panose="02010600030101010101" pitchFamily="2" charset="-122"/>
                <a:cs typeface="+mn-ea"/>
                <a:sym typeface="+mn-lt"/>
              </a:rPr>
              <a:t>直播费用（包括劳务费发放）</a:t>
            </a:r>
            <a:r>
              <a:rPr lang="zh-CN" altLang="en-US" sz="3600" dirty="0">
                <a:solidFill>
                  <a:schemeClr val="tx1">
                    <a:lumMod val="65000"/>
                    <a:lumOff val="35000"/>
                  </a:schemeClr>
                </a:solidFill>
                <a:latin typeface="等线" panose="02010600030101010101" pitchFamily="2" charset="-122"/>
                <a:ea typeface="等线" panose="02010600030101010101" pitchFamily="2" charset="-122"/>
                <a:cs typeface="+mn-ea"/>
                <a:sym typeface="+mn-lt"/>
              </a:rPr>
              <a:t>，</a:t>
            </a:r>
            <a:r>
              <a:rPr lang="zh-CN" altLang="en-US" sz="3600" dirty="0">
                <a:solidFill>
                  <a:schemeClr val="tx1"/>
                </a:solidFill>
                <a:latin typeface="等线" panose="02010600030101010101" pitchFamily="2" charset="-122"/>
                <a:ea typeface="等线" panose="02010600030101010101" pitchFamily="2" charset="-122"/>
                <a:cs typeface="+mn-ea"/>
                <a:sym typeface="+mn-lt"/>
              </a:rPr>
              <a:t>需经归口部门审核把关，其中外宣类由宣传部审核，科研类由科技处、人文社科处分别审核，教学类由教务处、研究生院分别审核，竞赛类由各归口管理部门审核，其他事项由各二级单位负责人自主严格把关，内部审核。</a:t>
            </a:r>
            <a:r>
              <a:rPr lang="zh-CN" altLang="en-US" sz="3600" b="1" dirty="0">
                <a:solidFill>
                  <a:srgbClr val="FF0000"/>
                </a:solidFill>
                <a:latin typeface="等线" panose="02010600030101010101" pitchFamily="2" charset="-122"/>
                <a:ea typeface="等线" panose="02010600030101010101" pitchFamily="2" charset="-122"/>
                <a:cs typeface="+mn-ea"/>
                <a:sym typeface="+mn-lt"/>
              </a:rPr>
              <a:t>报销时提供审核单</a:t>
            </a:r>
            <a:r>
              <a:rPr lang="zh-CN" altLang="en-US" sz="3600" dirty="0">
                <a:solidFill>
                  <a:schemeClr val="tx1"/>
                </a:solidFill>
                <a:latin typeface="等线" panose="02010600030101010101" pitchFamily="2" charset="-122"/>
                <a:ea typeface="等线" panose="02010600030101010101" pitchFamily="2" charset="-122"/>
                <a:cs typeface="+mn-ea"/>
                <a:sym typeface="+mn-lt"/>
              </a:rPr>
              <a:t>。</a:t>
            </a:r>
            <a:endParaRPr lang="zh-CN" altLang="en-US" sz="3600" dirty="0">
              <a:solidFill>
                <a:schemeClr val="tx1"/>
              </a:solidFill>
              <a:latin typeface="等线" panose="02010600030101010101" pitchFamily="2" charset="-122"/>
              <a:ea typeface="等线" panose="02010600030101010101" pitchFamily="2" charset="-122"/>
              <a:cs typeface="+mn-ea"/>
              <a:sym typeface="+mn-lt"/>
            </a:endParaRPr>
          </a:p>
        </p:txBody>
      </p:sp>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10678159" cy="521970"/>
            <a:chOff x="447672" y="702416"/>
            <a:chExt cx="7758732" cy="521970"/>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768" y="702416"/>
              <a:ext cx="7341636" cy="521970"/>
            </a:xfrm>
            <a:prstGeom prst="rect">
              <a:avLst/>
            </a:prstGeom>
            <a:noFill/>
          </p:spPr>
          <p:txBody>
            <a:bodyPr wrap="square" rtlCol="0">
              <a:spAutoFit/>
            </a:bodyPr>
            <a:lstStyle/>
            <a:p>
              <a:pPr algn="dist"/>
              <a:r>
                <a:rPr lang="zh-CN" altLang="en-US" sz="2800" b="1" dirty="0">
                  <a:solidFill>
                    <a:srgbClr val="013E8D"/>
                  </a:solidFill>
                  <a:latin typeface="微软雅黑" panose="020B0503020204020204" pitchFamily="34" charset="-122"/>
                  <a:ea typeface="微软雅黑" panose="020B0503020204020204" pitchFamily="34" charset="-122"/>
                  <a:sym typeface="+mn-lt"/>
                </a:rPr>
                <a:t>报销规则相关</a:t>
              </a:r>
              <a:r>
                <a:rPr lang="zh-CN" altLang="en-US" sz="2800" b="1" dirty="0" smtClean="0">
                  <a:solidFill>
                    <a:srgbClr val="013E8D"/>
                  </a:solidFill>
                  <a:latin typeface="微软雅黑" panose="020B0503020204020204" pitchFamily="34" charset="-122"/>
                  <a:ea typeface="微软雅黑" panose="020B0503020204020204" pitchFamily="34" charset="-122"/>
                  <a:sym typeface="+mn-lt"/>
                </a:rPr>
                <a:t>问题</a:t>
              </a:r>
              <a:r>
                <a:rPr lang="en-US" altLang="zh-CN" sz="28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2800" b="1" dirty="0" smtClean="0">
                  <a:solidFill>
                    <a:srgbClr val="013E8D"/>
                  </a:solidFill>
                  <a:latin typeface="微软雅黑" panose="020B0503020204020204" pitchFamily="34" charset="-122"/>
                  <a:ea typeface="微软雅黑" panose="020B0503020204020204" pitchFamily="34" charset="-122"/>
                  <a:sym typeface="+mn-lt"/>
                </a:rPr>
                <a:t>公务视频、电子演示文稿、直播费用报销</a:t>
              </a:r>
              <a:endParaRPr lang="zh-CN" altLang="en-US" sz="28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3" name="图片 2"/>
          <p:cNvPicPr>
            <a:picLocks noChangeAspect="1"/>
          </p:cNvPicPr>
          <p:nvPr/>
        </p:nvPicPr>
        <p:blipFill>
          <a:blip r:embed="rId1"/>
          <a:stretch>
            <a:fillRect/>
          </a:stretch>
        </p:blipFill>
        <p:spPr>
          <a:xfrm>
            <a:off x="4690110" y="900430"/>
            <a:ext cx="4308475" cy="5876925"/>
          </a:xfrm>
          <a:prstGeom prst="rect">
            <a:avLst/>
          </a:prstGeom>
        </p:spPr>
      </p:pic>
      <p:sp>
        <p:nvSpPr>
          <p:cNvPr id="15" name="左箭头 14"/>
          <p:cNvSpPr/>
          <p:nvPr/>
        </p:nvSpPr>
        <p:spPr>
          <a:xfrm rot="10800000">
            <a:off x="1393190" y="2574290"/>
            <a:ext cx="2728595" cy="1709420"/>
          </a:xfrm>
          <a:prstGeom prst="leftArrow">
            <a:avLst/>
          </a:prstGeom>
          <a:solidFill>
            <a:srgbClr val="FF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8375649" cy="583565"/>
            <a:chOff x="447672" y="702416"/>
            <a:chExt cx="6085732"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768" y="702416"/>
              <a:ext cx="5668636" cy="58356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酬金注意事项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
        <p:nvSpPr>
          <p:cNvPr id="20" name="矩形 19"/>
          <p:cNvSpPr/>
          <p:nvPr/>
        </p:nvSpPr>
        <p:spPr>
          <a:xfrm>
            <a:off x="432435" y="4359275"/>
            <a:ext cx="11478895" cy="1249680"/>
          </a:xfrm>
          <a:prstGeom prst="rect">
            <a:avLst/>
          </a:prstGeom>
          <a:noFill/>
        </p:spPr>
        <p:txBody>
          <a:bodyPr wrap="square">
            <a:noAutofit/>
          </a:bodyPr>
          <a:p>
            <a:pPr marL="457200" indent="-457200">
              <a:buClr>
                <a:srgbClr val="409DEF"/>
              </a:buClr>
              <a:buFont typeface="Wingdings" panose="05000000000000000000" pitchFamily="2" charset="2"/>
              <a:buChar char="l"/>
            </a:pPr>
            <a:r>
              <a:rPr lang="zh-CN" altLang="en-US" sz="2600" dirty="0">
                <a:solidFill>
                  <a:schemeClr val="tx1"/>
                </a:solidFill>
                <a:latin typeface="等线" panose="02010600030101010101" pitchFamily="2" charset="-122"/>
                <a:ea typeface="等线" panose="02010600030101010101" pitchFamily="2" charset="-122"/>
                <a:cs typeface="+mn-ea"/>
                <a:sym typeface="+mn-lt"/>
              </a:rPr>
              <a:t>纵向科研项目发放激励费需提供</a:t>
            </a:r>
            <a:r>
              <a:rPr lang="zh-CN" altLang="en-US" sz="2600" b="1" dirty="0">
                <a:solidFill>
                  <a:srgbClr val="FF0000"/>
                </a:solidFill>
                <a:latin typeface="等线" panose="02010600030101010101" pitchFamily="2" charset="-122"/>
                <a:ea typeface="等线" panose="02010600030101010101" pitchFamily="2" charset="-122"/>
                <a:cs typeface="+mn-ea"/>
                <a:sym typeface="+mn-lt"/>
              </a:rPr>
              <a:t>《湖州师范学院纵向科研项目激励费发放申请表》</a:t>
            </a:r>
            <a:r>
              <a:rPr lang="zh-CN" altLang="en-US" sz="2600" dirty="0">
                <a:solidFill>
                  <a:schemeClr val="tx1"/>
                </a:solidFill>
                <a:latin typeface="等线" panose="02010600030101010101" pitchFamily="2" charset="-122"/>
                <a:ea typeface="等线" panose="02010600030101010101" pitchFamily="2" charset="-122"/>
                <a:cs typeface="+mn-ea"/>
                <a:sym typeface="+mn-lt"/>
              </a:rPr>
              <a:t>作为附件。（人文社科处、科技处官网下载专区自行下载，</a:t>
            </a:r>
            <a:r>
              <a:rPr lang="zh-CN" altLang="en-US" sz="2600" b="1" dirty="0">
                <a:solidFill>
                  <a:srgbClr val="FF0000"/>
                </a:solidFill>
                <a:latin typeface="等线" panose="02010600030101010101" pitchFamily="2" charset="-122"/>
                <a:ea typeface="等线" panose="02010600030101010101" pitchFamily="2" charset="-122"/>
                <a:cs typeface="+mn-ea"/>
                <a:sym typeface="+mn-lt"/>
              </a:rPr>
              <a:t>表内盖章签字需完整</a:t>
            </a:r>
            <a:r>
              <a:rPr lang="zh-CN" altLang="en-US" sz="2600" dirty="0">
                <a:solidFill>
                  <a:schemeClr val="tx1">
                    <a:lumMod val="65000"/>
                    <a:lumOff val="35000"/>
                  </a:schemeClr>
                </a:solidFill>
                <a:latin typeface="等线" panose="02010600030101010101" pitchFamily="2" charset="-122"/>
                <a:ea typeface="等线" panose="02010600030101010101" pitchFamily="2" charset="-122"/>
                <a:cs typeface="+mn-ea"/>
                <a:sym typeface="+mn-lt"/>
              </a:rPr>
              <a:t>）</a:t>
            </a:r>
            <a:endParaRPr lang="zh-CN" altLang="en-US" sz="26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2" name="矩形 1"/>
          <p:cNvSpPr/>
          <p:nvPr/>
        </p:nvSpPr>
        <p:spPr>
          <a:xfrm>
            <a:off x="492760" y="1700530"/>
            <a:ext cx="11478895" cy="553085"/>
          </a:xfrm>
          <a:prstGeom prst="rect">
            <a:avLst/>
          </a:prstGeom>
          <a:noFill/>
        </p:spPr>
        <p:txBody>
          <a:bodyPr wrap="square">
            <a:noAutofit/>
          </a:bodyPr>
          <a:p>
            <a:pPr marL="457200" indent="-457200">
              <a:buClr>
                <a:srgbClr val="409DEF"/>
              </a:buClr>
              <a:buFont typeface="Wingdings" panose="05000000000000000000" pitchFamily="2" charset="2"/>
              <a:buChar char="l"/>
            </a:pPr>
            <a:r>
              <a:rPr lang="zh-CN" altLang="en-US" sz="2600" dirty="0">
                <a:solidFill>
                  <a:schemeClr val="tx1"/>
                </a:solidFill>
                <a:latin typeface="等线" panose="02010600030101010101" pitchFamily="2" charset="-122"/>
                <a:ea typeface="等线" panose="02010600030101010101" pitchFamily="2" charset="-122"/>
                <a:cs typeface="+mn-ea"/>
                <a:sym typeface="+mn-lt"/>
              </a:rPr>
              <a:t>酬金发放摘要需写明</a:t>
            </a:r>
            <a:r>
              <a:rPr lang="zh-CN" altLang="en-US" sz="2600" b="1" dirty="0">
                <a:solidFill>
                  <a:srgbClr val="FF0000"/>
                </a:solidFill>
                <a:latin typeface="等线" panose="02010600030101010101" pitchFamily="2" charset="-122"/>
                <a:ea typeface="等线" panose="02010600030101010101" pitchFamily="2" charset="-122"/>
                <a:cs typeface="+mn-ea"/>
                <a:sym typeface="+mn-lt"/>
              </a:rPr>
              <a:t>所发酬金具体事由</a:t>
            </a:r>
            <a:r>
              <a:rPr lang="zh-CN" altLang="en-US" sz="2600" dirty="0">
                <a:solidFill>
                  <a:schemeClr val="tx1">
                    <a:lumMod val="65000"/>
                    <a:lumOff val="35000"/>
                  </a:schemeClr>
                </a:solidFill>
                <a:latin typeface="等线" panose="02010600030101010101" pitchFamily="2" charset="-122"/>
                <a:ea typeface="等线" panose="02010600030101010101" pitchFamily="2" charset="-122"/>
                <a:cs typeface="+mn-ea"/>
                <a:sym typeface="+mn-lt"/>
              </a:rPr>
              <a:t>。</a:t>
            </a:r>
            <a:r>
              <a:rPr lang="zh-CN" altLang="en-US" sz="2600" dirty="0">
                <a:solidFill>
                  <a:schemeClr val="tx1"/>
                </a:solidFill>
                <a:latin typeface="等线" panose="02010600030101010101" pitchFamily="2" charset="-122"/>
                <a:ea typeface="等线" panose="02010600030101010101" pitchFamily="2" charset="-122"/>
                <a:cs typeface="+mn-ea"/>
                <a:sym typeface="+mn-lt"/>
              </a:rPr>
              <a:t>（不能只写发放劳务费等字样）</a:t>
            </a:r>
            <a:endParaRPr lang="zh-CN" altLang="en-US" sz="2600" dirty="0">
              <a:solidFill>
                <a:schemeClr val="tx1"/>
              </a:solidFill>
              <a:latin typeface="等线" panose="02010600030101010101" pitchFamily="2" charset="-122"/>
              <a:ea typeface="等线" panose="02010600030101010101" pitchFamily="2" charset="-122"/>
              <a:cs typeface="+mn-ea"/>
              <a:sym typeface="+mn-lt"/>
            </a:endParaRPr>
          </a:p>
        </p:txBody>
      </p:sp>
      <p:sp>
        <p:nvSpPr>
          <p:cNvPr id="3" name="矩形 2"/>
          <p:cNvSpPr/>
          <p:nvPr/>
        </p:nvSpPr>
        <p:spPr>
          <a:xfrm>
            <a:off x="480060" y="2466975"/>
            <a:ext cx="11478895" cy="962025"/>
          </a:xfrm>
          <a:prstGeom prst="rect">
            <a:avLst/>
          </a:prstGeom>
          <a:noFill/>
        </p:spPr>
        <p:txBody>
          <a:bodyPr wrap="square">
            <a:noAutofit/>
          </a:bodyPr>
          <a:p>
            <a:pPr marL="457200" indent="-457200">
              <a:buClr>
                <a:srgbClr val="409DEF"/>
              </a:buClr>
              <a:buFont typeface="Wingdings" panose="05000000000000000000" pitchFamily="2" charset="2"/>
              <a:buChar char="l"/>
            </a:pPr>
            <a:r>
              <a:rPr lang="zh-CN" altLang="en-US" sz="2600" dirty="0">
                <a:solidFill>
                  <a:schemeClr val="tx1"/>
                </a:solidFill>
                <a:latin typeface="等线" panose="02010600030101010101" pitchFamily="2" charset="-122"/>
                <a:ea typeface="等线" panose="02010600030101010101" pitchFamily="2" charset="-122"/>
                <a:cs typeface="+mn-ea"/>
                <a:sym typeface="+mn-lt"/>
              </a:rPr>
              <a:t>酬金录入时，校内在编人员</a:t>
            </a:r>
            <a:r>
              <a:rPr lang="zh-CN" altLang="en-US" sz="2600" b="1" dirty="0">
                <a:solidFill>
                  <a:srgbClr val="FF0000"/>
                </a:solidFill>
                <a:latin typeface="等线" panose="02010600030101010101" pitchFamily="2" charset="-122"/>
                <a:ea typeface="等线" panose="02010600030101010101" pitchFamily="2" charset="-122"/>
                <a:cs typeface="+mn-ea"/>
                <a:sym typeface="+mn-lt"/>
              </a:rPr>
              <a:t>建行卡和其他银行卡须分开录入，其他类型的人员可以一起录入</a:t>
            </a:r>
            <a:r>
              <a:rPr lang="zh-CN" altLang="en-US" sz="2600" dirty="0">
                <a:solidFill>
                  <a:schemeClr val="tx1">
                    <a:lumMod val="65000"/>
                    <a:lumOff val="35000"/>
                  </a:schemeClr>
                </a:solidFill>
                <a:latin typeface="等线" panose="02010600030101010101" pitchFamily="2" charset="-122"/>
                <a:ea typeface="等线" panose="02010600030101010101" pitchFamily="2" charset="-122"/>
                <a:cs typeface="+mn-ea"/>
                <a:sym typeface="+mn-lt"/>
              </a:rPr>
              <a:t>。</a:t>
            </a:r>
            <a:endParaRPr lang="zh-CN" altLang="en-US" sz="26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4" name="矩形 3"/>
          <p:cNvSpPr/>
          <p:nvPr/>
        </p:nvSpPr>
        <p:spPr>
          <a:xfrm>
            <a:off x="471805" y="3442970"/>
            <a:ext cx="11478895" cy="1098550"/>
          </a:xfrm>
          <a:prstGeom prst="rect">
            <a:avLst/>
          </a:prstGeom>
          <a:noFill/>
        </p:spPr>
        <p:txBody>
          <a:bodyPr wrap="square">
            <a:noAutofit/>
          </a:bodyPr>
          <a:p>
            <a:pPr marL="457200" indent="-457200">
              <a:buClr>
                <a:srgbClr val="409DEF"/>
              </a:buClr>
              <a:buFont typeface="Wingdings" panose="05000000000000000000" pitchFamily="2" charset="2"/>
              <a:buChar char="l"/>
            </a:pPr>
            <a:r>
              <a:rPr lang="zh-CN" altLang="en-US" sz="2600" dirty="0">
                <a:solidFill>
                  <a:schemeClr val="tx1"/>
                </a:solidFill>
                <a:latin typeface="等线" panose="02010600030101010101" pitchFamily="2" charset="-122"/>
                <a:ea typeface="等线" panose="02010600030101010101" pitchFamily="2" charset="-122"/>
                <a:cs typeface="+mn-ea"/>
                <a:sym typeface="+mn-lt"/>
              </a:rPr>
              <a:t>酬金一般</a:t>
            </a:r>
            <a:r>
              <a:rPr lang="zh-CN" altLang="en-US" sz="2600" b="1" dirty="0">
                <a:solidFill>
                  <a:srgbClr val="FF0000"/>
                </a:solidFill>
                <a:latin typeface="等线" panose="02010600030101010101" pitchFamily="2" charset="-122"/>
                <a:ea typeface="等线" panose="02010600030101010101" pitchFamily="2" charset="-122"/>
                <a:cs typeface="+mn-ea"/>
                <a:sym typeface="+mn-lt"/>
              </a:rPr>
              <a:t>每月</a:t>
            </a:r>
            <a:r>
              <a:rPr lang="en-US" altLang="zh-CN" sz="2600" b="1" dirty="0">
                <a:solidFill>
                  <a:srgbClr val="FF0000"/>
                </a:solidFill>
                <a:latin typeface="等线" panose="02010600030101010101" pitchFamily="2" charset="-122"/>
                <a:ea typeface="等线" panose="02010600030101010101" pitchFamily="2" charset="-122"/>
                <a:cs typeface="+mn-ea"/>
                <a:sym typeface="+mn-lt"/>
              </a:rPr>
              <a:t>25</a:t>
            </a:r>
            <a:r>
              <a:rPr lang="zh-CN" altLang="en-US" sz="2600" b="1" dirty="0">
                <a:solidFill>
                  <a:srgbClr val="FF0000"/>
                </a:solidFill>
                <a:latin typeface="等线" panose="02010600030101010101" pitchFamily="2" charset="-122"/>
                <a:ea typeface="等线" panose="02010600030101010101" pitchFamily="2" charset="-122"/>
                <a:cs typeface="+mn-ea"/>
                <a:sym typeface="+mn-lt"/>
              </a:rPr>
              <a:t>日</a:t>
            </a:r>
            <a:r>
              <a:rPr lang="zh-CN" altLang="en-US" sz="2600" dirty="0">
                <a:solidFill>
                  <a:schemeClr val="tx1"/>
                </a:solidFill>
                <a:latin typeface="等线" panose="02010600030101010101" pitchFamily="2" charset="-122"/>
                <a:ea typeface="等线" panose="02010600030101010101" pitchFamily="2" charset="-122"/>
                <a:cs typeface="+mn-ea"/>
                <a:sym typeface="+mn-lt"/>
              </a:rPr>
              <a:t>截单（如遇双休或节假日提前），每月兼职财务管理群内会通知当月具体截单时间，截单后至月末的酬金单将于</a:t>
            </a:r>
            <a:r>
              <a:rPr lang="zh-CN" altLang="en-US" sz="2600" b="1" dirty="0">
                <a:solidFill>
                  <a:srgbClr val="FF0000"/>
                </a:solidFill>
                <a:latin typeface="等线" panose="02010600030101010101" pitchFamily="2" charset="-122"/>
                <a:ea typeface="等线" panose="02010600030101010101" pitchFamily="2" charset="-122"/>
                <a:cs typeface="+mn-ea"/>
                <a:sym typeface="+mn-lt"/>
              </a:rPr>
              <a:t>次月统一处理</a:t>
            </a:r>
            <a:r>
              <a:rPr lang="zh-CN" altLang="en-US" sz="2600" dirty="0">
                <a:solidFill>
                  <a:schemeClr val="tx1">
                    <a:lumMod val="65000"/>
                    <a:lumOff val="35000"/>
                  </a:schemeClr>
                </a:solidFill>
                <a:latin typeface="等线" panose="02010600030101010101" pitchFamily="2" charset="-122"/>
                <a:ea typeface="等线" panose="02010600030101010101" pitchFamily="2" charset="-122"/>
                <a:cs typeface="+mn-ea"/>
                <a:sym typeface="+mn-lt"/>
              </a:rPr>
              <a:t>。</a:t>
            </a:r>
            <a:endParaRPr lang="zh-CN" altLang="en-US" sz="26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Tree>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8375649" cy="583565"/>
            <a:chOff x="447672" y="702416"/>
            <a:chExt cx="6085732"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768" y="702416"/>
              <a:ext cx="5668636" cy="58356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报销规则相关</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酬金注意事项</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
        <p:nvSpPr>
          <p:cNvPr id="20" name="矩形 19"/>
          <p:cNvSpPr/>
          <p:nvPr/>
        </p:nvSpPr>
        <p:spPr>
          <a:xfrm>
            <a:off x="511810" y="1644650"/>
            <a:ext cx="11478895" cy="732790"/>
          </a:xfrm>
          <a:prstGeom prst="rect">
            <a:avLst/>
          </a:prstGeom>
          <a:noFill/>
        </p:spPr>
        <p:txBody>
          <a:bodyPr wrap="square">
            <a:noAutofit/>
          </a:bodyPr>
          <a:p>
            <a:pPr indent="0">
              <a:buClr>
                <a:srgbClr val="409DEF"/>
              </a:buClr>
              <a:buFont typeface="Wingdings" panose="05000000000000000000" pitchFamily="2" charset="2"/>
              <a:buNone/>
            </a:pPr>
            <a:r>
              <a:rPr lang="zh-CN" altLang="en-US" sz="2600" b="1" dirty="0">
                <a:solidFill>
                  <a:schemeClr val="tx1"/>
                </a:solidFill>
                <a:latin typeface="等线" panose="02010600030101010101" pitchFamily="2" charset="-122"/>
                <a:ea typeface="等线" panose="02010600030101010101" pitchFamily="2" charset="-122"/>
                <a:cs typeface="+mn-ea"/>
                <a:sym typeface="+mn-lt"/>
              </a:rPr>
              <a:t>酬金中修改卡号不能直接在发放的界面修改，需通过以下两种方式进行修改</a:t>
            </a:r>
            <a:endParaRPr lang="zh-CN" altLang="en-US" sz="2600" b="1" dirty="0">
              <a:solidFill>
                <a:schemeClr val="tx1"/>
              </a:solidFill>
              <a:latin typeface="等线" panose="02010600030101010101" pitchFamily="2" charset="-122"/>
              <a:ea typeface="等线" panose="02010600030101010101" pitchFamily="2" charset="-122"/>
              <a:cs typeface="+mn-ea"/>
              <a:sym typeface="+mn-lt"/>
            </a:endParaRPr>
          </a:p>
          <a:p>
            <a:pPr indent="0">
              <a:buClr>
                <a:srgbClr val="409DEF"/>
              </a:buClr>
              <a:buFont typeface="Wingdings" panose="05000000000000000000" pitchFamily="2" charset="2"/>
              <a:buNone/>
            </a:pPr>
            <a:endParaRPr lang="zh-CN" altLang="en-US" sz="2600" b="1" dirty="0">
              <a:solidFill>
                <a:schemeClr val="tx1"/>
              </a:solidFill>
              <a:latin typeface="等线" panose="02010600030101010101" pitchFamily="2" charset="-122"/>
              <a:ea typeface="等线" panose="02010600030101010101" pitchFamily="2" charset="-122"/>
              <a:cs typeface="+mn-ea"/>
              <a:sym typeface="+mn-lt"/>
            </a:endParaRPr>
          </a:p>
        </p:txBody>
      </p:sp>
      <p:grpSp>
        <p:nvGrpSpPr>
          <p:cNvPr id="12" name="组合 11"/>
          <p:cNvGrpSpPr/>
          <p:nvPr>
            <p:custDataLst>
              <p:tags r:id="rId1"/>
            </p:custDataLst>
          </p:nvPr>
        </p:nvGrpSpPr>
        <p:grpSpPr>
          <a:xfrm>
            <a:off x="239395" y="2809875"/>
            <a:ext cx="1089660" cy="787400"/>
            <a:chOff x="1779" y="6813"/>
            <a:chExt cx="1716" cy="1240"/>
          </a:xfrm>
        </p:grpSpPr>
        <p:sp>
          <p:nvSpPr>
            <p:cNvPr id="11" name="椭圆 10"/>
            <p:cNvSpPr/>
            <p:nvPr>
              <p:custDataLst>
                <p:tags r:id="rId2"/>
              </p:custDataLst>
            </p:nvPr>
          </p:nvSpPr>
          <p:spPr>
            <a:xfrm>
              <a:off x="2017" y="6813"/>
              <a:ext cx="1241" cy="1241"/>
            </a:xfrm>
            <a:prstGeom prst="ellipse">
              <a:avLst/>
            </a:prstGeom>
            <a:gradFill>
              <a:gsLst>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1" name="矩形 20"/>
            <p:cNvSpPr/>
            <p:nvPr>
              <p:custDataLst>
                <p:tags r:id="rId3"/>
              </p:custDataLst>
            </p:nvPr>
          </p:nvSpPr>
          <p:spPr>
            <a:xfrm>
              <a:off x="1779" y="7024"/>
              <a:ext cx="1717" cy="819"/>
            </a:xfrm>
            <a:prstGeom prst="rect">
              <a:avLst/>
            </a:prstGeom>
          </p:spPr>
          <p:txBody>
            <a:bodyPr wrap="square">
              <a:spAutoFit/>
            </a:bodyPr>
            <a:lstStyle/>
            <a:p>
              <a:pPr algn="ctr"/>
              <a:r>
                <a:rPr lang="en-US" altLang="zh-CN" sz="2800" b="1">
                  <a:solidFill>
                    <a:schemeClr val="bg1"/>
                  </a:solidFill>
                  <a:latin typeface="微软雅黑" panose="020B0503020204020204" pitchFamily="34" charset="-122"/>
                  <a:ea typeface="微软雅黑" panose="020B0503020204020204" pitchFamily="34" charset="-122"/>
                  <a:cs typeface="+mn-ea"/>
                  <a:sym typeface="思源黑体 CN Bold" panose="020B0800000000000000" pitchFamily="34" charset="-122"/>
                </a:rPr>
                <a:t>01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
        <p:nvSpPr>
          <p:cNvPr id="73" name="文本框 72"/>
          <p:cNvSpPr txBox="1"/>
          <p:nvPr>
            <p:custDataLst>
              <p:tags r:id="rId4"/>
            </p:custDataLst>
          </p:nvPr>
        </p:nvSpPr>
        <p:spPr>
          <a:xfrm>
            <a:off x="1571625" y="2635250"/>
            <a:ext cx="9964420" cy="1388110"/>
          </a:xfrm>
          <a:prstGeom prst="rect">
            <a:avLst/>
          </a:prstGeom>
          <a:noFill/>
        </p:spPr>
        <p:txBody>
          <a:bodyPr wrap="square">
            <a:noAutofit/>
          </a:bodyPr>
          <a:lstStyle/>
          <a:p>
            <a:pPr>
              <a:lnSpc>
                <a:spcPct val="150000"/>
              </a:lnSpc>
            </a:pPr>
            <a:r>
              <a:rPr lang="zh-CN" altLang="en-US" sz="2800" b="1" dirty="0">
                <a:solidFill>
                  <a:schemeClr val="tx1"/>
                </a:solidFill>
                <a:latin typeface="等线" panose="02010600030101010101" pitchFamily="2" charset="-122"/>
                <a:ea typeface="等线" panose="02010600030101010101" pitchFamily="2" charset="-122"/>
                <a:cs typeface="+mn-ea"/>
                <a:sym typeface="+mn-lt"/>
              </a:rPr>
              <a:t>旧的预约报销：智慧校园</a:t>
            </a:r>
            <a:r>
              <a:rPr lang="en-US" altLang="zh-CN" sz="2800" b="1" dirty="0">
                <a:solidFill>
                  <a:schemeClr val="tx1"/>
                </a:solidFill>
                <a:latin typeface="等线" panose="02010600030101010101" pitchFamily="2" charset="-122"/>
                <a:ea typeface="等线" panose="02010600030101010101" pitchFamily="2" charset="-122"/>
                <a:cs typeface="+mn-ea"/>
                <a:sym typeface="+mn-lt"/>
              </a:rPr>
              <a:t>——</a:t>
            </a:r>
            <a:r>
              <a:rPr lang="zh-CN" altLang="en-US" sz="2800" b="1" dirty="0">
                <a:solidFill>
                  <a:schemeClr val="tx1"/>
                </a:solidFill>
                <a:latin typeface="等线" panose="02010600030101010101" pitchFamily="2" charset="-122"/>
                <a:ea typeface="等线" panose="02010600030101010101" pitchFamily="2" charset="-122"/>
                <a:cs typeface="+mn-ea"/>
                <a:sym typeface="+mn-lt"/>
              </a:rPr>
              <a:t>财务系统</a:t>
            </a:r>
            <a:r>
              <a:rPr lang="en-US" altLang="zh-CN" sz="2800" b="1" dirty="0">
                <a:solidFill>
                  <a:schemeClr val="tx1"/>
                </a:solidFill>
                <a:latin typeface="等线" panose="02010600030101010101" pitchFamily="2" charset="-122"/>
                <a:ea typeface="等线" panose="02010600030101010101" pitchFamily="2" charset="-122"/>
                <a:cs typeface="+mn-ea"/>
                <a:sym typeface="+mn-lt"/>
              </a:rPr>
              <a:t>——</a:t>
            </a:r>
            <a:r>
              <a:rPr lang="zh-CN" altLang="en-US" sz="2800" b="1" dirty="0">
                <a:solidFill>
                  <a:schemeClr val="tx1"/>
                </a:solidFill>
                <a:latin typeface="等线" panose="02010600030101010101" pitchFamily="2" charset="-122"/>
                <a:ea typeface="等线" panose="02010600030101010101" pitchFamily="2" charset="-122"/>
                <a:cs typeface="+mn-ea"/>
                <a:sym typeface="+mn-lt"/>
              </a:rPr>
              <a:t>网上预约报账</a:t>
            </a:r>
            <a:r>
              <a:rPr lang="en-US" altLang="zh-CN" sz="2800" b="1" dirty="0">
                <a:solidFill>
                  <a:schemeClr val="tx1"/>
                </a:solidFill>
                <a:latin typeface="等线" panose="02010600030101010101" pitchFamily="2" charset="-122"/>
                <a:ea typeface="等线" panose="02010600030101010101" pitchFamily="2" charset="-122"/>
                <a:cs typeface="+mn-ea"/>
                <a:sym typeface="+mn-lt"/>
              </a:rPr>
              <a:t>——</a:t>
            </a:r>
            <a:r>
              <a:rPr lang="zh-CN" altLang="en-US" sz="2800" b="1" dirty="0">
                <a:solidFill>
                  <a:schemeClr val="tx1"/>
                </a:solidFill>
                <a:latin typeface="等线" panose="02010600030101010101" pitchFamily="2" charset="-122"/>
                <a:ea typeface="等线" panose="02010600030101010101" pitchFamily="2" charset="-122"/>
                <a:cs typeface="+mn-ea"/>
                <a:sym typeface="+mn-lt"/>
              </a:rPr>
              <a:t>酬金信息维护</a:t>
            </a:r>
            <a:r>
              <a:rPr lang="en-US" altLang="zh-CN" sz="2800" b="1" dirty="0">
                <a:solidFill>
                  <a:schemeClr val="tx1"/>
                </a:solidFill>
                <a:latin typeface="等线" panose="02010600030101010101" pitchFamily="2" charset="-122"/>
                <a:ea typeface="等线" panose="02010600030101010101" pitchFamily="2" charset="-122"/>
                <a:cs typeface="+mn-ea"/>
                <a:sym typeface="+mn-lt"/>
              </a:rPr>
              <a:t>——</a:t>
            </a:r>
            <a:r>
              <a:rPr lang="zh-CN" altLang="en-US" sz="2800" b="1" dirty="0">
                <a:solidFill>
                  <a:schemeClr val="tx1"/>
                </a:solidFill>
                <a:latin typeface="等线" panose="02010600030101010101" pitchFamily="2" charset="-122"/>
                <a:ea typeface="等线" panose="02010600030101010101" pitchFamily="2" charset="-122"/>
                <a:cs typeface="+mn-ea"/>
                <a:sym typeface="+mn-lt"/>
              </a:rPr>
              <a:t>身份证号修改卡号</a:t>
            </a:r>
            <a:r>
              <a:rPr lang="en-US" altLang="zh-CN" sz="1400" b="1" dirty="0">
                <a:solidFill>
                  <a:schemeClr val="tx1"/>
                </a:solidFill>
                <a:latin typeface="等线" panose="02010600030101010101" pitchFamily="2" charset="-122"/>
                <a:ea typeface="等线" panose="02010600030101010101" pitchFamily="2" charset="-122"/>
                <a:cs typeface="+mn-ea"/>
                <a:sym typeface="+mn-lt"/>
              </a:rPr>
              <a:t> </a:t>
            </a:r>
            <a:endParaRPr lang="en-US" altLang="zh-CN" sz="1400" b="1" dirty="0">
              <a:solidFill>
                <a:schemeClr val="tx1"/>
              </a:solidFill>
              <a:latin typeface="等线" panose="02010600030101010101" pitchFamily="2" charset="-122"/>
              <a:ea typeface="等线" panose="02010600030101010101" pitchFamily="2" charset="-122"/>
              <a:cs typeface="+mn-ea"/>
              <a:sym typeface="+mn-lt"/>
            </a:endParaRPr>
          </a:p>
        </p:txBody>
      </p:sp>
      <p:sp>
        <p:nvSpPr>
          <p:cNvPr id="14" name="文本框 13"/>
          <p:cNvSpPr txBox="1"/>
          <p:nvPr>
            <p:custDataLst>
              <p:tags r:id="rId5"/>
            </p:custDataLst>
          </p:nvPr>
        </p:nvSpPr>
        <p:spPr>
          <a:xfrm>
            <a:off x="1564640" y="4359275"/>
            <a:ext cx="9964420" cy="1388110"/>
          </a:xfrm>
          <a:prstGeom prst="rect">
            <a:avLst/>
          </a:prstGeom>
          <a:noFill/>
        </p:spPr>
        <p:txBody>
          <a:bodyPr wrap="square">
            <a:noAutofit/>
          </a:bodyPr>
          <a:lstStyle/>
          <a:p>
            <a:pPr>
              <a:lnSpc>
                <a:spcPct val="150000"/>
              </a:lnSpc>
            </a:pPr>
            <a:r>
              <a:rPr lang="zh-CN" altLang="en-US" sz="2800" b="1" dirty="0">
                <a:solidFill>
                  <a:schemeClr val="tx1"/>
                </a:solidFill>
                <a:latin typeface="等线" panose="02010600030101010101" pitchFamily="2" charset="-122"/>
                <a:ea typeface="等线" panose="02010600030101010101" pitchFamily="2" charset="-122"/>
                <a:cs typeface="+mn-ea"/>
                <a:sym typeface="+mn-lt"/>
              </a:rPr>
              <a:t>新的智能报销：智慧校园</a:t>
            </a:r>
            <a:r>
              <a:rPr lang="en-US" altLang="zh-CN" sz="2800" b="1" dirty="0">
                <a:solidFill>
                  <a:schemeClr val="tx1"/>
                </a:solidFill>
                <a:latin typeface="等线" panose="02010600030101010101" pitchFamily="2" charset="-122"/>
                <a:ea typeface="等线" panose="02010600030101010101" pitchFamily="2" charset="-122"/>
                <a:cs typeface="+mn-ea"/>
                <a:sym typeface="+mn-lt"/>
              </a:rPr>
              <a:t>——</a:t>
            </a:r>
            <a:r>
              <a:rPr lang="zh-CN" altLang="en-US" sz="2800" b="1" dirty="0">
                <a:solidFill>
                  <a:schemeClr val="tx1"/>
                </a:solidFill>
                <a:latin typeface="等线" panose="02010600030101010101" pitchFamily="2" charset="-122"/>
                <a:ea typeface="等线" panose="02010600030101010101" pitchFamily="2" charset="-122"/>
                <a:cs typeface="+mn-ea"/>
                <a:sym typeface="+mn-lt"/>
              </a:rPr>
              <a:t>财务系统</a:t>
            </a:r>
            <a:r>
              <a:rPr lang="en-US" altLang="zh-CN" sz="2800" b="1" dirty="0">
                <a:solidFill>
                  <a:schemeClr val="tx1"/>
                </a:solidFill>
                <a:latin typeface="等线" panose="02010600030101010101" pitchFamily="2" charset="-122"/>
                <a:ea typeface="等线" panose="02010600030101010101" pitchFamily="2" charset="-122"/>
                <a:cs typeface="+mn-ea"/>
                <a:sym typeface="+mn-lt"/>
              </a:rPr>
              <a:t>——</a:t>
            </a:r>
            <a:r>
              <a:rPr lang="zh-CN" altLang="en-US" sz="2800" b="1" dirty="0">
                <a:solidFill>
                  <a:schemeClr val="tx1"/>
                </a:solidFill>
                <a:latin typeface="等线" panose="02010600030101010101" pitchFamily="2" charset="-122"/>
                <a:ea typeface="等线" panose="02010600030101010101" pitchFamily="2" charset="-122"/>
                <a:cs typeface="+mn-ea"/>
                <a:sym typeface="+mn-lt"/>
              </a:rPr>
              <a:t>智能报销平台</a:t>
            </a:r>
            <a:r>
              <a:rPr lang="en-US" altLang="zh-CN" sz="2800" b="1" dirty="0">
                <a:solidFill>
                  <a:schemeClr val="tx1"/>
                </a:solidFill>
                <a:latin typeface="等线" panose="02010600030101010101" pitchFamily="2" charset="-122"/>
                <a:ea typeface="等线" panose="02010600030101010101" pitchFamily="2" charset="-122"/>
                <a:cs typeface="+mn-ea"/>
                <a:sym typeface="+mn-lt"/>
              </a:rPr>
              <a:t>——</a:t>
            </a:r>
            <a:r>
              <a:rPr lang="zh-CN" altLang="en-US" sz="2800" b="1" dirty="0">
                <a:solidFill>
                  <a:schemeClr val="tx1"/>
                </a:solidFill>
                <a:latin typeface="等线" panose="02010600030101010101" pitchFamily="2" charset="-122"/>
                <a:ea typeface="等线" panose="02010600030101010101" pitchFamily="2" charset="-122"/>
                <a:cs typeface="+mn-ea"/>
                <a:sym typeface="+mn-lt"/>
              </a:rPr>
              <a:t>身份证修改卡号（酬金）</a:t>
            </a:r>
            <a:endParaRPr lang="zh-CN" altLang="en-US" sz="2800" b="1" dirty="0">
              <a:solidFill>
                <a:schemeClr val="tx1"/>
              </a:solidFill>
              <a:latin typeface="等线" panose="02010600030101010101" pitchFamily="2" charset="-122"/>
              <a:ea typeface="等线" panose="02010600030101010101" pitchFamily="2" charset="-122"/>
              <a:cs typeface="+mn-ea"/>
              <a:sym typeface="+mn-lt"/>
            </a:endParaRPr>
          </a:p>
        </p:txBody>
      </p:sp>
      <p:grpSp>
        <p:nvGrpSpPr>
          <p:cNvPr id="71" name="组合 70"/>
          <p:cNvGrpSpPr/>
          <p:nvPr>
            <p:custDataLst>
              <p:tags r:id="rId6"/>
            </p:custDataLst>
          </p:nvPr>
        </p:nvGrpSpPr>
        <p:grpSpPr>
          <a:xfrm rot="0">
            <a:off x="307340" y="4545330"/>
            <a:ext cx="1090295" cy="788035"/>
            <a:chOff x="1812411" y="1347138"/>
            <a:chExt cx="745777" cy="538867"/>
          </a:xfrm>
        </p:grpSpPr>
        <p:sp>
          <p:nvSpPr>
            <p:cNvPr id="16" name="椭圆 15"/>
            <p:cNvSpPr/>
            <p:nvPr>
              <p:custDataLst>
                <p:tags r:id="rId7"/>
              </p:custDataLst>
            </p:nvPr>
          </p:nvSpPr>
          <p:spPr>
            <a:xfrm>
              <a:off x="1915885" y="1347138"/>
              <a:ext cx="538867" cy="538867"/>
            </a:xfrm>
            <a:prstGeom prst="ellipse">
              <a:avLst/>
            </a:prstGeom>
            <a:gradFill>
              <a:gsLst>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5" name="矩形 74"/>
            <p:cNvSpPr/>
            <p:nvPr>
              <p:custDataLst>
                <p:tags r:id="rId8"/>
              </p:custDataLst>
            </p:nvPr>
          </p:nvSpPr>
          <p:spPr>
            <a:xfrm>
              <a:off x="1812411" y="1433139"/>
              <a:ext cx="745777" cy="368329"/>
            </a:xfrm>
            <a:prstGeom prst="rect">
              <a:avLst/>
            </a:prstGeom>
          </p:spPr>
          <p:txBody>
            <a:bodyPr wrap="square">
              <a:noAutofit/>
            </a:bodyPr>
            <a:lstStyle/>
            <a:p>
              <a:pPr algn="ctr"/>
              <a:r>
                <a:rPr lang="en-US" altLang="zh-CN" sz="2800" b="1">
                  <a:solidFill>
                    <a:schemeClr val="bg1"/>
                  </a:solidFill>
                  <a:latin typeface="微软雅黑" panose="020B0503020204020204" pitchFamily="34" charset="-122"/>
                  <a:ea typeface="微软雅黑" panose="020B0503020204020204" pitchFamily="34" charset="-122"/>
                  <a:cs typeface="+mn-ea"/>
                  <a:sym typeface="思源黑体 CN Bold" panose="020B0800000000000000" pitchFamily="34" charset="-122"/>
                </a:rPr>
                <a:t>02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flipV="1">
            <a:off x="0" y="0"/>
            <a:ext cx="914400" cy="1371600"/>
          </a:xfrm>
          <a:prstGeom prst="r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箭头: 五边形 4"/>
          <p:cNvSpPr/>
          <p:nvPr/>
        </p:nvSpPr>
        <p:spPr>
          <a:xfrm flipH="1">
            <a:off x="7632943" y="0"/>
            <a:ext cx="5181600" cy="6858000"/>
          </a:xfrm>
          <a:prstGeom prst="homePlate">
            <a:avLst>
              <a:gd name="adj" fmla="val 28888"/>
            </a:avLst>
          </a:prstGeom>
          <a:blipFill dpi="0" rotWithShape="1">
            <a:blip r:embed="rId1"/>
            <a:srcRect/>
            <a:stretch>
              <a:fillRect l="-47000" r="-5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6610350" y="3997308"/>
            <a:ext cx="2290778" cy="2860692"/>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flipH="1">
            <a:off x="5734051" y="0"/>
            <a:ext cx="6788942" cy="6858000"/>
          </a:xfrm>
          <a:prstGeom prst="parallelogram">
            <a:avLst>
              <a:gd name="adj" fmla="val 71537"/>
            </a:avLst>
          </a:prstGeom>
          <a:solidFill>
            <a:schemeClr val="tx1">
              <a:lumMod val="95000"/>
              <a:lumOff val="5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0009770" y="0"/>
            <a:ext cx="4364460" cy="3764643"/>
            <a:chOff x="10009770" y="0"/>
            <a:chExt cx="4364460" cy="3764643"/>
          </a:xfrm>
        </p:grpSpPr>
        <p:sp>
          <p:nvSpPr>
            <p:cNvPr id="10" name="等腰三角形 9"/>
            <p:cNvSpPr/>
            <p:nvPr/>
          </p:nvSpPr>
          <p:spPr>
            <a:xfrm flipV="1">
              <a:off x="10009770" y="0"/>
              <a:ext cx="4364460" cy="3764643"/>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467861" y="401862"/>
              <a:ext cx="613410" cy="2770417"/>
            </a:xfrm>
            <a:prstGeom prst="rect">
              <a:avLst/>
            </a:prstGeom>
            <a:noFill/>
          </p:spPr>
          <p:txBody>
            <a:bodyPr vert="eaVert" wrap="square">
              <a:spAutoFit/>
            </a:bodyPr>
            <a:lstStyle/>
            <a:p>
              <a:pPr>
                <a:lnSpc>
                  <a:spcPct val="200000"/>
                </a:lnSpc>
              </a:pPr>
              <a:r>
                <a:rPr lang="en-US" altLang="zh-CN" sz="700" b="1" spc="300">
                  <a:solidFill>
                    <a:schemeClr val="bg1"/>
                  </a:solidFill>
                  <a:latin typeface="微软雅黑" panose="020B0503020204020204" pitchFamily="34" charset="-122"/>
                  <a:ea typeface="微软雅黑" panose="020B0503020204020204" pitchFamily="34" charset="-122"/>
                </a:rPr>
                <a:t>NOTES ON </a:t>
              </a:r>
              <a:r>
                <a:rPr lang="zh-CN" altLang="en-US" sz="700" b="1" spc="300">
                  <a:solidFill>
                    <a:schemeClr val="bg1"/>
                  </a:solidFill>
                  <a:latin typeface="微软雅黑" panose="020B0503020204020204" pitchFamily="34" charset="-122"/>
                  <a:ea typeface="微软雅黑" panose="020B0503020204020204" pitchFamily="34" charset="-122"/>
                </a:rPr>
                <a:t>FINANCIAL REIMBURSEMENT </a:t>
              </a:r>
              <a:endParaRPr lang="zh-CN" altLang="en-US" sz="700" b="1" spc="3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979249" y="437772"/>
              <a:ext cx="391219" cy="343655"/>
              <a:chOff x="356798" y="2384426"/>
              <a:chExt cx="391219" cy="343655"/>
            </a:xfrm>
            <a:solidFill>
              <a:schemeClr val="bg1"/>
            </a:solidFill>
          </p:grpSpPr>
          <p:sp>
            <p:nvSpPr>
              <p:cNvPr id="13" name="任意多边形: 形状 12"/>
              <p:cNvSpPr/>
              <p:nvPr/>
            </p:nvSpPr>
            <p:spPr>
              <a:xfrm>
                <a:off x="356798" y="2384426"/>
                <a:ext cx="175365" cy="343655"/>
              </a:xfrm>
              <a:custGeom>
                <a:avLst/>
                <a:gdLst/>
                <a:ahLst/>
                <a:cxnLst/>
                <a:rect l="l" t="t" r="r" b="b"/>
                <a:pathLst>
                  <a:path w="175365" h="343655">
                    <a:moveTo>
                      <a:pt x="2846" y="0"/>
                    </a:moveTo>
                    <a:lnTo>
                      <a:pt x="172237" y="0"/>
                    </a:lnTo>
                    <a:cubicBezTo>
                      <a:pt x="183592" y="129019"/>
                      <a:pt x="164040" y="243570"/>
                      <a:pt x="113580" y="343655"/>
                    </a:cubicBezTo>
                    <a:lnTo>
                      <a:pt x="0" y="343655"/>
                    </a:lnTo>
                    <a:cubicBezTo>
                      <a:pt x="36478" y="278622"/>
                      <a:pt x="59826" y="219054"/>
                      <a:pt x="70042" y="164951"/>
                    </a:cubicBezTo>
                    <a:lnTo>
                      <a:pt x="2846" y="164951"/>
                    </a:lnTo>
                    <a:lnTo>
                      <a:pt x="284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 name="任意多边形: 形状 13"/>
              <p:cNvSpPr/>
              <p:nvPr/>
            </p:nvSpPr>
            <p:spPr>
              <a:xfrm>
                <a:off x="574098" y="2385860"/>
                <a:ext cx="173919" cy="342221"/>
              </a:xfrm>
              <a:custGeom>
                <a:avLst/>
                <a:gdLst/>
                <a:ahLst/>
                <a:cxnLst/>
                <a:rect l="l" t="t" r="r" b="b"/>
                <a:pathLst>
                  <a:path w="173919" h="342221">
                    <a:moveTo>
                      <a:pt x="2847" y="0"/>
                    </a:moveTo>
                    <a:lnTo>
                      <a:pt x="170781" y="0"/>
                    </a:lnTo>
                    <a:cubicBezTo>
                      <a:pt x="182151" y="127106"/>
                      <a:pt x="162629" y="241180"/>
                      <a:pt x="112214" y="342221"/>
                    </a:cubicBezTo>
                    <a:lnTo>
                      <a:pt x="0" y="342221"/>
                    </a:lnTo>
                    <a:cubicBezTo>
                      <a:pt x="36479" y="278114"/>
                      <a:pt x="59827" y="218546"/>
                      <a:pt x="70043" y="163517"/>
                    </a:cubicBezTo>
                    <a:lnTo>
                      <a:pt x="2847" y="163517"/>
                    </a:lnTo>
                    <a:lnTo>
                      <a:pt x="284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5" name="文本框 14"/>
          <p:cNvSpPr txBox="1"/>
          <p:nvPr/>
        </p:nvSpPr>
        <p:spPr>
          <a:xfrm>
            <a:off x="973749" y="68439"/>
            <a:ext cx="7621712" cy="337185"/>
          </a:xfrm>
          <a:prstGeom prst="rect">
            <a:avLst/>
          </a:prstGeom>
          <a:noFill/>
        </p:spPr>
        <p:txBody>
          <a:bodyPr wrap="square">
            <a:spAutoFit/>
          </a:bodyPr>
          <a:lstStyle/>
          <a:p>
            <a:pPr algn="dist"/>
            <a:r>
              <a:rPr lang="en-US" altLang="zh-CN" sz="1600" b="1" i="1">
                <a:solidFill>
                  <a:schemeClr val="bg1">
                    <a:lumMod val="75000"/>
                  </a:schemeClr>
                </a:solidFill>
                <a:latin typeface="微软雅黑" panose="020B0503020204020204" pitchFamily="34" charset="-122"/>
                <a:ea typeface="微软雅黑" panose="020B0503020204020204" pitchFamily="34" charset="-122"/>
              </a:rPr>
              <a:t>NOTES ON </a:t>
            </a:r>
            <a:r>
              <a:rPr lang="zh-CN" altLang="en-US" sz="1600" b="1" i="1">
                <a:solidFill>
                  <a:schemeClr val="bg1">
                    <a:lumMod val="75000"/>
                  </a:schemeClr>
                </a:solidFill>
                <a:latin typeface="微软雅黑" panose="020B0503020204020204" pitchFamily="34" charset="-122"/>
                <a:ea typeface="微软雅黑" panose="020B0503020204020204" pitchFamily="34" charset="-122"/>
              </a:rPr>
              <a:t>FINANCIAL REIMBURSEMENT </a:t>
            </a:r>
            <a:endParaRPr lang="zh-CN" altLang="en-US" sz="1600" b="1" i="1">
              <a:solidFill>
                <a:schemeClr val="bg1">
                  <a:lumMod val="7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00871" y="3334630"/>
            <a:ext cx="6980522" cy="829945"/>
          </a:xfrm>
          <a:prstGeom prst="rect">
            <a:avLst/>
          </a:prstGeom>
          <a:noFill/>
        </p:spPr>
        <p:txBody>
          <a:bodyPr wrap="square" rtlCol="0">
            <a:spAutoFit/>
          </a:bodyPr>
          <a:lstStyle/>
          <a:p>
            <a:r>
              <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报销流程及审批签字</a:t>
            </a:r>
            <a:r>
              <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问题</a:t>
            </a:r>
            <a:endPar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nvGrpSpPr>
          <p:cNvPr id="24" name="组合 23"/>
          <p:cNvGrpSpPr/>
          <p:nvPr/>
        </p:nvGrpSpPr>
        <p:grpSpPr>
          <a:xfrm>
            <a:off x="638045" y="2019036"/>
            <a:ext cx="3316857" cy="860776"/>
            <a:chOff x="360872" y="2080265"/>
            <a:chExt cx="3316857" cy="860776"/>
          </a:xfrm>
        </p:grpSpPr>
        <p:sp>
          <p:nvSpPr>
            <p:cNvPr id="23" name="矩形: 圆角 22"/>
            <p:cNvSpPr/>
            <p:nvPr/>
          </p:nvSpPr>
          <p:spPr>
            <a:xfrm>
              <a:off x="360872" y="2080265"/>
              <a:ext cx="3064500" cy="860776"/>
            </a:xfrm>
            <a:prstGeom prst="roundRect">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57200" y="2110044"/>
              <a:ext cx="3220529" cy="829945"/>
            </a:xfrm>
            <a:prstGeom prst="rect">
              <a:avLst/>
            </a:prstGeom>
            <a:noFill/>
          </p:spPr>
          <p:txBody>
            <a:bodyPr wrap="square" rtlCol="0">
              <a:spAutoFit/>
            </a:bodyPr>
            <a:lstStyle/>
            <a:p>
              <a:r>
                <a:rPr lang="en-US" altLang="zh-CN" sz="4800" b="1">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PART 02</a:t>
              </a:r>
              <a:endParaRPr lang="zh-CN" altLang="zh-CN" sz="48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grpSp>
        <p:nvGrpSpPr>
          <p:cNvPr id="22" name="组合 21"/>
          <p:cNvGrpSpPr/>
          <p:nvPr/>
        </p:nvGrpSpPr>
        <p:grpSpPr>
          <a:xfrm>
            <a:off x="544413" y="6323493"/>
            <a:ext cx="533399" cy="147637"/>
            <a:chOff x="707049" y="6062662"/>
            <a:chExt cx="533399" cy="147637"/>
          </a:xfrm>
        </p:grpSpPr>
        <p:sp>
          <p:nvSpPr>
            <p:cNvPr id="19" name="椭圆 18"/>
            <p:cNvSpPr/>
            <p:nvPr/>
          </p:nvSpPr>
          <p:spPr>
            <a:xfrm>
              <a:off x="707049"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99930"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092811"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bldLst>
      <p:bldP spid="4" grpId="0" animBg="1"/>
      <p:bldP spid="5" grpId="0" animBg="1"/>
      <p:bldP spid="6" grpId="0" animBg="1"/>
      <p:bldP spid="7" grpId="0" animBg="1"/>
      <p:bldP spid="15" grpId="0"/>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 name="组合 24"/>
          <p:cNvGrpSpPr/>
          <p:nvPr/>
        </p:nvGrpSpPr>
        <p:grpSpPr>
          <a:xfrm>
            <a:off x="365712" y="297103"/>
            <a:ext cx="7127240" cy="583565"/>
            <a:chOff x="447672" y="702416"/>
            <a:chExt cx="6020231" cy="583565"/>
          </a:xfrm>
        </p:grpSpPr>
        <p:grpSp>
          <p:nvGrpSpPr>
            <p:cNvPr id="26" name="组合 25"/>
            <p:cNvGrpSpPr/>
            <p:nvPr/>
          </p:nvGrpSpPr>
          <p:grpSpPr>
            <a:xfrm flipH="1" flipV="1">
              <a:off x="447672" y="722660"/>
              <a:ext cx="502373" cy="442687"/>
              <a:chOff x="8165447" y="3103389"/>
              <a:chExt cx="4260829" cy="3754611"/>
            </a:xfrm>
          </p:grpSpPr>
          <p:sp>
            <p:nvSpPr>
              <p:cNvPr id="32" name="等腰三角形 3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5"/>
            <p:cNvSpPr txBox="1"/>
            <p:nvPr/>
          </p:nvSpPr>
          <p:spPr>
            <a:xfrm>
              <a:off x="864969" y="702416"/>
              <a:ext cx="5602934" cy="58356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报销流程及审批签字问题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3" name="图片 2" descr="9C1930A1-9431-4a93-9430-DFF8654D6FDF"/>
          <p:cNvPicPr>
            <a:picLocks noChangeAspect="1"/>
          </p:cNvPicPr>
          <p:nvPr/>
        </p:nvPicPr>
        <p:blipFill>
          <a:blip r:embed="rId1"/>
          <a:stretch>
            <a:fillRect/>
          </a:stretch>
        </p:blipFill>
        <p:spPr>
          <a:xfrm>
            <a:off x="1570355" y="937895"/>
            <a:ext cx="8910955" cy="5774690"/>
          </a:xfrm>
          <a:prstGeom prst="rect">
            <a:avLst/>
          </a:prstGeom>
        </p:spPr>
      </p:pic>
      <p:sp>
        <p:nvSpPr>
          <p:cNvPr id="5" name="文本框 4"/>
          <p:cNvSpPr txBox="1"/>
          <p:nvPr/>
        </p:nvSpPr>
        <p:spPr>
          <a:xfrm>
            <a:off x="491490" y="1938020"/>
            <a:ext cx="661035" cy="3415030"/>
          </a:xfrm>
          <a:prstGeom prst="rect">
            <a:avLst/>
          </a:prstGeom>
          <a:noFill/>
        </p:spPr>
        <p:txBody>
          <a:bodyPr wrap="square" rtlCol="0">
            <a:spAutoFit/>
          </a:bodyPr>
          <a:p>
            <a:r>
              <a:rPr lang="zh-CN" altLang="en-US" sz="3600" b="1" dirty="0">
                <a:solidFill>
                  <a:srgbClr val="013E8D"/>
                </a:solidFill>
                <a:latin typeface="等线" panose="02010600030101010101" pitchFamily="2" charset="-122"/>
                <a:ea typeface="等线" panose="02010600030101010101" pitchFamily="2" charset="-122"/>
                <a:sym typeface="+mn-lt"/>
              </a:rPr>
              <a:t>财</a:t>
            </a:r>
            <a:endParaRPr lang="zh-CN" altLang="en-US" sz="3600" b="1" dirty="0">
              <a:solidFill>
                <a:srgbClr val="013E8D"/>
              </a:solidFill>
              <a:latin typeface="等线" panose="02010600030101010101" pitchFamily="2" charset="-122"/>
              <a:ea typeface="等线" panose="02010600030101010101" pitchFamily="2" charset="-122"/>
              <a:sym typeface="+mn-lt"/>
            </a:endParaRPr>
          </a:p>
          <a:p>
            <a:r>
              <a:rPr lang="zh-CN" altLang="en-US" sz="3600" b="1" dirty="0">
                <a:solidFill>
                  <a:srgbClr val="013E8D"/>
                </a:solidFill>
                <a:latin typeface="等线" panose="02010600030101010101" pitchFamily="2" charset="-122"/>
                <a:ea typeface="等线" panose="02010600030101010101" pitchFamily="2" charset="-122"/>
                <a:sym typeface="+mn-lt"/>
              </a:rPr>
              <a:t>务</a:t>
            </a:r>
            <a:endParaRPr lang="zh-CN" altLang="en-US" sz="3600" b="1" dirty="0">
              <a:solidFill>
                <a:srgbClr val="013E8D"/>
              </a:solidFill>
              <a:latin typeface="等线" panose="02010600030101010101" pitchFamily="2" charset="-122"/>
              <a:ea typeface="等线" panose="02010600030101010101" pitchFamily="2" charset="-122"/>
              <a:sym typeface="+mn-lt"/>
            </a:endParaRPr>
          </a:p>
          <a:p>
            <a:r>
              <a:rPr lang="zh-CN" altLang="en-US" sz="3600" b="1" dirty="0">
                <a:solidFill>
                  <a:srgbClr val="013E8D"/>
                </a:solidFill>
                <a:latin typeface="等线" panose="02010600030101010101" pitchFamily="2" charset="-122"/>
                <a:ea typeface="等线" panose="02010600030101010101" pitchFamily="2" charset="-122"/>
                <a:sym typeface="+mn-lt"/>
              </a:rPr>
              <a:t>报</a:t>
            </a:r>
            <a:endParaRPr lang="zh-CN" altLang="en-US" sz="3600" b="1" dirty="0">
              <a:solidFill>
                <a:srgbClr val="013E8D"/>
              </a:solidFill>
              <a:latin typeface="等线" panose="02010600030101010101" pitchFamily="2" charset="-122"/>
              <a:ea typeface="等线" panose="02010600030101010101" pitchFamily="2" charset="-122"/>
              <a:sym typeface="+mn-lt"/>
            </a:endParaRPr>
          </a:p>
          <a:p>
            <a:r>
              <a:rPr lang="zh-CN" altLang="en-US" sz="3600" b="1" dirty="0">
                <a:solidFill>
                  <a:srgbClr val="013E8D"/>
                </a:solidFill>
                <a:latin typeface="等线" panose="02010600030101010101" pitchFamily="2" charset="-122"/>
                <a:ea typeface="等线" panose="02010600030101010101" pitchFamily="2" charset="-122"/>
                <a:sym typeface="+mn-lt"/>
              </a:rPr>
              <a:t>销</a:t>
            </a:r>
            <a:endParaRPr lang="zh-CN" altLang="en-US" sz="3600" b="1" dirty="0">
              <a:solidFill>
                <a:srgbClr val="013E8D"/>
              </a:solidFill>
              <a:latin typeface="等线" panose="02010600030101010101" pitchFamily="2" charset="-122"/>
              <a:ea typeface="等线" panose="02010600030101010101" pitchFamily="2" charset="-122"/>
              <a:sym typeface="+mn-lt"/>
            </a:endParaRPr>
          </a:p>
          <a:p>
            <a:r>
              <a:rPr lang="zh-CN" altLang="en-US" sz="3600" b="1" dirty="0">
                <a:solidFill>
                  <a:srgbClr val="013E8D"/>
                </a:solidFill>
                <a:latin typeface="等线" panose="02010600030101010101" pitchFamily="2" charset="-122"/>
                <a:ea typeface="等线" panose="02010600030101010101" pitchFamily="2" charset="-122"/>
                <a:sym typeface="+mn-lt"/>
              </a:rPr>
              <a:t>流</a:t>
            </a:r>
            <a:endParaRPr lang="zh-CN" altLang="en-US" sz="3600" b="1" dirty="0">
              <a:solidFill>
                <a:srgbClr val="013E8D"/>
              </a:solidFill>
              <a:latin typeface="等线" panose="02010600030101010101" pitchFamily="2" charset="-122"/>
              <a:ea typeface="等线" panose="02010600030101010101" pitchFamily="2" charset="-122"/>
              <a:sym typeface="+mn-lt"/>
            </a:endParaRPr>
          </a:p>
          <a:p>
            <a:r>
              <a:rPr lang="zh-CN" altLang="en-US" sz="3600" b="1" dirty="0">
                <a:solidFill>
                  <a:srgbClr val="013E8D"/>
                </a:solidFill>
                <a:latin typeface="等线" panose="02010600030101010101" pitchFamily="2" charset="-122"/>
                <a:ea typeface="等线" panose="02010600030101010101" pitchFamily="2" charset="-122"/>
                <a:sym typeface="+mn-lt"/>
              </a:rPr>
              <a:t>程</a:t>
            </a:r>
            <a:endParaRPr lang="zh-CN" altLang="en-US" sz="3600">
              <a:latin typeface="等线" panose="02010600030101010101" pitchFamily="2" charset="-122"/>
              <a:ea typeface="等线" panose="02010600030101010101" pitchFamily="2" charset="-122"/>
            </a:endParaRPr>
          </a:p>
        </p:txBody>
      </p:sp>
    </p:spTree>
  </p:cSld>
  <p:clrMapOvr>
    <a:masterClrMapping/>
  </p:clrMapOvr>
  <p:transition spd="slow">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矩形 19"/>
          <p:cNvSpPr/>
          <p:nvPr/>
        </p:nvSpPr>
        <p:spPr>
          <a:xfrm>
            <a:off x="3809534" y="1698926"/>
            <a:ext cx="8185616" cy="95313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不通过</a:t>
            </a:r>
            <a:r>
              <a:rPr lang="zh-CN" altLang="en-US" sz="2800" dirty="0" smtClean="0">
                <a:latin typeface="等线" panose="02010600030101010101" pitchFamily="2" charset="-122"/>
                <a:ea typeface="等线" panose="02010600030101010101" pitchFamily="2" charset="-122"/>
              </a:rPr>
              <a:t>智能报销的审批签字必须</a:t>
            </a:r>
            <a:r>
              <a:rPr lang="zh-CN" altLang="en-US" sz="2800" b="1" dirty="0" smtClean="0">
                <a:solidFill>
                  <a:srgbClr val="FF0000"/>
                </a:solidFill>
                <a:latin typeface="等线" panose="02010600030101010101" pitchFamily="2" charset="-122"/>
                <a:ea typeface="等线" panose="02010600030101010101" pitchFamily="2" charset="-122"/>
              </a:rPr>
              <a:t>手签</a:t>
            </a:r>
            <a:r>
              <a:rPr lang="zh-CN" altLang="en-US" sz="2800" dirty="0" smtClean="0">
                <a:latin typeface="等线" panose="02010600030101010101" pitchFamily="2" charset="-122"/>
                <a:ea typeface="等线" panose="02010600030101010101" pitchFamily="2" charset="-122"/>
              </a:rPr>
              <a:t>，不可代签，不允许使用签名章。</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
        <p:nvSpPr>
          <p:cNvPr id="4" name="矩形 3"/>
          <p:cNvSpPr/>
          <p:nvPr/>
        </p:nvSpPr>
        <p:spPr>
          <a:xfrm>
            <a:off x="3809294" y="3030666"/>
            <a:ext cx="7883741" cy="224536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各类票据的</a:t>
            </a:r>
            <a:r>
              <a:rPr lang="zh-CN" altLang="en-US" sz="2800" b="1" dirty="0" smtClean="0">
                <a:solidFill>
                  <a:srgbClr val="FF0000"/>
                </a:solidFill>
                <a:latin typeface="等线" panose="02010600030101010101" pitchFamily="2" charset="-122"/>
                <a:ea typeface="等线" panose="02010600030101010101" pitchFamily="2" charset="-122"/>
              </a:rPr>
              <a:t>正面</a:t>
            </a:r>
            <a:r>
              <a:rPr lang="zh-CN" altLang="en-US" sz="2800" dirty="0" smtClean="0">
                <a:latin typeface="等线" panose="02010600030101010101" pitchFamily="2" charset="-122"/>
                <a:ea typeface="等线" panose="02010600030101010101" pitchFamily="2" charset="-122"/>
              </a:rPr>
              <a:t>须有</a:t>
            </a:r>
            <a:r>
              <a:rPr lang="zh-CN" altLang="en-US" sz="2800" b="1" dirty="0" smtClean="0">
                <a:solidFill>
                  <a:srgbClr val="FF0000"/>
                </a:solidFill>
                <a:latin typeface="等线" panose="02010600030101010101" pitchFamily="2" charset="-122"/>
                <a:ea typeface="等线" panose="02010600030101010101" pitchFamily="2" charset="-122"/>
              </a:rPr>
              <a:t>经办人</a:t>
            </a:r>
            <a:r>
              <a:rPr lang="zh-CN" altLang="en-US" sz="2800" dirty="0" smtClean="0">
                <a:latin typeface="等线" panose="02010600030101010101" pitchFamily="2" charset="-122"/>
                <a:ea typeface="等线" panose="02010600030101010101" pitchFamily="2" charset="-122"/>
              </a:rPr>
              <a:t>签字，涉及实物资产的票据还须</a:t>
            </a:r>
            <a:r>
              <a:rPr lang="zh-CN" altLang="en-US" sz="2800" b="1" dirty="0" smtClean="0">
                <a:solidFill>
                  <a:srgbClr val="FF0000"/>
                </a:solidFill>
                <a:latin typeface="等线" panose="02010600030101010101" pitchFamily="2" charset="-122"/>
                <a:ea typeface="等线" panose="02010600030101010101" pitchFamily="2" charset="-122"/>
              </a:rPr>
              <a:t>验收人</a:t>
            </a:r>
            <a:r>
              <a:rPr lang="zh-CN" altLang="en-US" sz="2800" dirty="0" smtClean="0">
                <a:latin typeface="等线" panose="02010600030101010101" pitchFamily="2" charset="-122"/>
                <a:ea typeface="等线" panose="02010600030101010101" pitchFamily="2" charset="-122"/>
              </a:rPr>
              <a:t>、</a:t>
            </a:r>
            <a:r>
              <a:rPr lang="zh-CN" altLang="en-US" sz="2800" b="1" dirty="0" smtClean="0">
                <a:solidFill>
                  <a:srgbClr val="FF0000"/>
                </a:solidFill>
                <a:latin typeface="等线" panose="02010600030101010101" pitchFamily="2" charset="-122"/>
                <a:ea typeface="等线" panose="02010600030101010101" pitchFamily="2" charset="-122"/>
              </a:rPr>
              <a:t>领用人</a:t>
            </a:r>
            <a:r>
              <a:rPr lang="zh-CN" altLang="en-US" sz="2800" dirty="0" smtClean="0">
                <a:latin typeface="等线" panose="02010600030101010101" pitchFamily="2" charset="-122"/>
                <a:ea typeface="等线" panose="02010600030101010101" pitchFamily="2" charset="-122"/>
              </a:rPr>
              <a:t>签字，如是经办人本人验收领用的，还需有</a:t>
            </a:r>
            <a:r>
              <a:rPr lang="zh-CN" altLang="en-US" sz="2800" b="1" dirty="0" smtClean="0">
                <a:solidFill>
                  <a:srgbClr val="FF0000"/>
                </a:solidFill>
                <a:latin typeface="等线" panose="02010600030101010101" pitchFamily="2" charset="-122"/>
                <a:ea typeface="等线" panose="02010600030101010101" pitchFamily="2" charset="-122"/>
              </a:rPr>
              <a:t>证明人</a:t>
            </a:r>
            <a:r>
              <a:rPr lang="zh-CN" altLang="en-US" sz="2800" dirty="0" smtClean="0">
                <a:latin typeface="等线" panose="02010600030101010101" pitchFamily="2" charset="-122"/>
                <a:ea typeface="等线" panose="02010600030101010101" pitchFamily="2" charset="-122"/>
              </a:rPr>
              <a:t>签字。选择智能报销的可以线上进行审批签字（选择</a:t>
            </a:r>
            <a:r>
              <a:rPr lang="zh-CN" altLang="en-US" sz="2800" b="1" dirty="0" smtClean="0">
                <a:solidFill>
                  <a:srgbClr val="FF0000"/>
                </a:solidFill>
                <a:latin typeface="等线" panose="02010600030101010101" pitchFamily="2" charset="-122"/>
                <a:ea typeface="等线" panose="02010600030101010101" pitchFamily="2" charset="-122"/>
              </a:rPr>
              <a:t>实物验收领用人（证明人）审批节点</a:t>
            </a:r>
            <a:r>
              <a:rPr lang="zh-CN" altLang="en-US" sz="2800" dirty="0" smtClean="0">
                <a:latin typeface="等线" panose="02010600030101010101" pitchFamily="2" charset="-122"/>
                <a:ea typeface="等线" panose="02010600030101010101" pitchFamily="2" charset="-122"/>
              </a:rPr>
              <a:t>）。</a:t>
            </a:r>
            <a:endParaRPr lang="en-US" altLang="zh-CN" sz="2800" dirty="0" smtClean="0">
              <a:latin typeface="等线" panose="02010600030101010101" pitchFamily="2" charset="-122"/>
              <a:ea typeface="等线" panose="02010600030101010101" pitchFamily="2"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67690" y="1828800"/>
            <a:ext cx="2795270" cy="2849880"/>
          </a:xfrm>
          <a:prstGeom prst="ellipse">
            <a:avLst/>
          </a:prstGeom>
          <a:ln w="63500" cap="rnd">
            <a:solidFill>
              <a:srgbClr val="409DEF"/>
            </a:solidFill>
          </a:ln>
          <a:effectLst/>
          <a:scene3d>
            <a:camera prst="orthographicFront"/>
            <a:lightRig rig="contrasting" dir="t">
              <a:rot lat="0" lon="0" rev="3000000"/>
            </a:lightRig>
          </a:scene3d>
          <a:sp3d contourW="7620">
            <a:bevelT w="95250" h="31750"/>
            <a:contourClr>
              <a:srgbClr val="333333"/>
            </a:contourClr>
          </a:sp3d>
        </p:spPr>
      </p:pic>
      <p:grpSp>
        <p:nvGrpSpPr>
          <p:cNvPr id="13" name="组合 12"/>
          <p:cNvGrpSpPr/>
          <p:nvPr/>
        </p:nvGrpSpPr>
        <p:grpSpPr>
          <a:xfrm rot="0" flipH="1" flipV="1">
            <a:off x="365760" y="317500"/>
            <a:ext cx="594995" cy="442595"/>
            <a:chOff x="8165447" y="3103389"/>
            <a:chExt cx="4260829" cy="3754611"/>
          </a:xfrm>
        </p:grpSpPr>
        <p:sp>
          <p:nvSpPr>
            <p:cNvPr id="15" name="等腰三角形 14"/>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65712" y="297103"/>
            <a:ext cx="7127240" cy="583565"/>
            <a:chOff x="447672" y="702416"/>
            <a:chExt cx="6020231" cy="583565"/>
          </a:xfrm>
        </p:grpSpPr>
        <p:grpSp>
          <p:nvGrpSpPr>
            <p:cNvPr id="3" name="组合 2"/>
            <p:cNvGrpSpPr/>
            <p:nvPr/>
          </p:nvGrpSpPr>
          <p:grpSpPr>
            <a:xfrm flipH="1" flipV="1">
              <a:off x="447672" y="722660"/>
              <a:ext cx="502373" cy="442687"/>
              <a:chOff x="8165447" y="3103389"/>
              <a:chExt cx="4260829" cy="3754611"/>
            </a:xfrm>
          </p:grpSpPr>
          <p:sp>
            <p:nvSpPr>
              <p:cNvPr id="5" name="等腰三角形 4"/>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5602934" cy="58356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报销流程及审批签字问题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 name="组合 24"/>
          <p:cNvGrpSpPr/>
          <p:nvPr/>
        </p:nvGrpSpPr>
        <p:grpSpPr>
          <a:xfrm>
            <a:off x="365712" y="297103"/>
            <a:ext cx="7127240" cy="583565"/>
            <a:chOff x="447672" y="702416"/>
            <a:chExt cx="6020231" cy="583565"/>
          </a:xfrm>
        </p:grpSpPr>
        <p:grpSp>
          <p:nvGrpSpPr>
            <p:cNvPr id="26" name="组合 25"/>
            <p:cNvGrpSpPr/>
            <p:nvPr/>
          </p:nvGrpSpPr>
          <p:grpSpPr>
            <a:xfrm flipH="1" flipV="1">
              <a:off x="447672" y="722660"/>
              <a:ext cx="502373" cy="442687"/>
              <a:chOff x="8165447" y="3103389"/>
              <a:chExt cx="4260829" cy="3754611"/>
            </a:xfrm>
          </p:grpSpPr>
          <p:sp>
            <p:nvSpPr>
              <p:cNvPr id="32" name="等腰三角形 3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5"/>
            <p:cNvSpPr txBox="1"/>
            <p:nvPr/>
          </p:nvSpPr>
          <p:spPr>
            <a:xfrm>
              <a:off x="864969" y="702416"/>
              <a:ext cx="5602934" cy="58356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报销流程及审批签字问题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2" name="图片 1"/>
          <p:cNvPicPr>
            <a:picLocks noChangeAspect="1"/>
          </p:cNvPicPr>
          <p:nvPr/>
        </p:nvPicPr>
        <p:blipFill>
          <a:blip r:embed="rId1"/>
          <a:stretch>
            <a:fillRect/>
          </a:stretch>
        </p:blipFill>
        <p:spPr>
          <a:xfrm>
            <a:off x="1490345" y="880745"/>
            <a:ext cx="9371965" cy="5848350"/>
          </a:xfrm>
          <a:prstGeom prst="rect">
            <a:avLst/>
          </a:prstGeom>
        </p:spPr>
      </p:pic>
    </p:spTree>
  </p:cSld>
  <p:clrMapOvr>
    <a:masterClrMapping/>
  </p:clrMapOvr>
  <p:transition spd="slow">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974884" y="2107941"/>
            <a:ext cx="9952760" cy="892552"/>
          </a:xfrm>
          <a:prstGeom prst="rect">
            <a:avLst/>
          </a:prstGeom>
          <a:noFill/>
        </p:spPr>
        <p:txBody>
          <a:bodyPr wrap="square">
            <a:spAutoFit/>
          </a:bodyPr>
          <a:lstStyle/>
          <a:p>
            <a:pPr marL="457200" lvl="0" indent="-457200">
              <a:buClr>
                <a:srgbClr val="409DEF"/>
              </a:buClr>
              <a:buFont typeface="Wingdings" panose="05000000000000000000" pitchFamily="2" charset="2"/>
              <a:buChar char="l"/>
            </a:pPr>
            <a:r>
              <a:rPr lang="zh-CN" altLang="en-US" sz="2600" dirty="0" smtClean="0">
                <a:latin typeface="等线" panose="02010600030101010101" pitchFamily="2" charset="-122"/>
                <a:ea typeface="等线" panose="02010600030101010101" pitchFamily="2" charset="-122"/>
              </a:rPr>
              <a:t>项目负责人作为</a:t>
            </a:r>
            <a:r>
              <a:rPr lang="zh-CN" altLang="en-US" sz="2600" b="1" dirty="0" smtClean="0">
                <a:solidFill>
                  <a:srgbClr val="FF0000"/>
                </a:solidFill>
                <a:latin typeface="等线" panose="02010600030101010101" pitchFamily="2" charset="-122"/>
                <a:ea typeface="等线" panose="02010600030101010101" pitchFamily="2" charset="-122"/>
              </a:rPr>
              <a:t>经办人</a:t>
            </a:r>
            <a:r>
              <a:rPr lang="zh-CN" altLang="en-US" sz="2600" dirty="0" smtClean="0">
                <a:latin typeface="等线" panose="02010600030101010101" pitchFamily="2" charset="-122"/>
                <a:ea typeface="等线" panose="02010600030101010101" pitchFamily="2" charset="-122"/>
              </a:rPr>
              <a:t>或者</a:t>
            </a:r>
            <a:r>
              <a:rPr lang="zh-CN" altLang="en-US" sz="2600" b="1" dirty="0" smtClean="0">
                <a:solidFill>
                  <a:srgbClr val="FF0000"/>
                </a:solidFill>
                <a:latin typeface="等线" panose="02010600030101010101" pitchFamily="2" charset="-122"/>
                <a:ea typeface="等线" panose="02010600030101010101" pitchFamily="2" charset="-122"/>
              </a:rPr>
              <a:t>收款人</a:t>
            </a:r>
            <a:r>
              <a:rPr lang="zh-CN" altLang="en-US" sz="2600" dirty="0" smtClean="0">
                <a:latin typeface="等线" panose="02010600030101010101" pitchFamily="2" charset="-122"/>
                <a:ea typeface="等线" panose="02010600030101010101" pitchFamily="2" charset="-122"/>
              </a:rPr>
              <a:t>报销的业务，须经所在学院、部门负责人或学院、部门分管领导审批。</a:t>
            </a:r>
            <a:endParaRPr lang="en-US" altLang="zh-CN" sz="2600" dirty="0" smtClean="0">
              <a:latin typeface="等线" panose="02010600030101010101" pitchFamily="2" charset="-122"/>
              <a:ea typeface="等线" panose="02010600030101010101" pitchFamily="2" charset="-122"/>
            </a:endParaRPr>
          </a:p>
        </p:txBody>
      </p:sp>
      <p:sp>
        <p:nvSpPr>
          <p:cNvPr id="7" name="矩形 6"/>
          <p:cNvSpPr/>
          <p:nvPr/>
        </p:nvSpPr>
        <p:spPr>
          <a:xfrm>
            <a:off x="946660" y="3153725"/>
            <a:ext cx="9952760" cy="892552"/>
          </a:xfrm>
          <a:prstGeom prst="rect">
            <a:avLst/>
          </a:prstGeom>
          <a:noFill/>
        </p:spPr>
        <p:txBody>
          <a:bodyPr wrap="square">
            <a:spAutoFit/>
          </a:bodyPr>
          <a:lstStyle/>
          <a:p>
            <a:pPr marL="457200" lvl="0" indent="-457200">
              <a:buClr>
                <a:srgbClr val="409DEF"/>
              </a:buClr>
              <a:buFont typeface="Wingdings" panose="05000000000000000000" pitchFamily="2" charset="2"/>
              <a:buChar char="l"/>
            </a:pPr>
            <a:r>
              <a:rPr lang="zh-CN" altLang="en-US" sz="2600" dirty="0" smtClean="0">
                <a:latin typeface="等线" panose="02010600030101010101" pitchFamily="2" charset="-122"/>
                <a:ea typeface="等线" panose="02010600030101010101" pitchFamily="2" charset="-122"/>
              </a:rPr>
              <a:t>项目负责人出差时，出差审批</a:t>
            </a:r>
            <a:r>
              <a:rPr lang="zh-CN" altLang="en-US" sz="2600" smtClean="0">
                <a:latin typeface="等线" panose="02010600030101010101" pitchFamily="2" charset="-122"/>
                <a:ea typeface="等线" panose="02010600030101010101" pitchFamily="2" charset="-122"/>
              </a:rPr>
              <a:t>单由所在</a:t>
            </a:r>
            <a:r>
              <a:rPr lang="zh-CN" altLang="en-US" sz="2600" dirty="0" smtClean="0">
                <a:latin typeface="等线" panose="02010600030101010101" pitchFamily="2" charset="-122"/>
                <a:ea typeface="等线" panose="02010600030101010101" pitchFamily="2" charset="-122"/>
              </a:rPr>
              <a:t>学院、部门负责人或学院、部门分管领导审批，其余情况下由项目负责人审批。</a:t>
            </a:r>
            <a:endParaRPr lang="en-US" altLang="zh-CN" sz="2600" dirty="0" smtClean="0">
              <a:latin typeface="等线" panose="02010600030101010101" pitchFamily="2" charset="-122"/>
              <a:ea typeface="等线" panose="02010600030101010101" pitchFamily="2" charset="-122"/>
            </a:endParaRPr>
          </a:p>
        </p:txBody>
      </p:sp>
      <p:sp>
        <p:nvSpPr>
          <p:cNvPr id="8" name="矩形 7"/>
          <p:cNvSpPr/>
          <p:nvPr/>
        </p:nvSpPr>
        <p:spPr>
          <a:xfrm>
            <a:off x="941014" y="4184552"/>
            <a:ext cx="9952760" cy="249174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600" dirty="0" smtClean="0">
                <a:latin typeface="等线" panose="02010600030101010101" pitchFamily="2" charset="-122"/>
                <a:ea typeface="等线" panose="02010600030101010101" pitchFamily="2" charset="-122"/>
              </a:rPr>
              <a:t>报销单经审批、经办、验收等相关人员签字，其中</a:t>
            </a:r>
            <a:r>
              <a:rPr lang="en-US" altLang="zh-CN" sz="2600" b="1" dirty="0" smtClean="0">
                <a:solidFill>
                  <a:srgbClr val="FF0000"/>
                </a:solidFill>
                <a:latin typeface="等线" panose="02010600030101010101" pitchFamily="2" charset="-122"/>
                <a:ea typeface="等线" panose="02010600030101010101" pitchFamily="2" charset="-122"/>
              </a:rPr>
              <a:t>10</a:t>
            </a:r>
            <a:r>
              <a:rPr lang="zh-CN" altLang="en-US" sz="2600" b="1" dirty="0" smtClean="0">
                <a:solidFill>
                  <a:srgbClr val="FF0000"/>
                </a:solidFill>
                <a:latin typeface="等线" panose="02010600030101010101" pitchFamily="2" charset="-122"/>
                <a:ea typeface="等线" panose="02010600030101010101" pitchFamily="2" charset="-122"/>
              </a:rPr>
              <a:t>万元（含）以上加归口管理职能部门负责人和分管（联系）校领导签字</a:t>
            </a:r>
            <a:r>
              <a:rPr lang="zh-CN" altLang="en-US" sz="2600" dirty="0" smtClean="0">
                <a:latin typeface="等线" panose="02010600030101010101" pitchFamily="2" charset="-122"/>
                <a:ea typeface="等线" panose="02010600030101010101" pitchFamily="2" charset="-122"/>
              </a:rPr>
              <a:t>，</a:t>
            </a:r>
            <a:r>
              <a:rPr lang="en-US" altLang="zh-CN" sz="2600" dirty="0" smtClean="0">
                <a:latin typeface="等线" panose="02010600030101010101" pitchFamily="2" charset="-122"/>
                <a:ea typeface="等线" panose="02010600030101010101" pitchFamily="2" charset="-122"/>
              </a:rPr>
              <a:t>50</a:t>
            </a:r>
            <a:r>
              <a:rPr lang="zh-CN" altLang="en-US" sz="2600" dirty="0" smtClean="0">
                <a:latin typeface="等线" panose="02010600030101010101" pitchFamily="2" charset="-122"/>
                <a:ea typeface="等线" panose="02010600030101010101" pitchFamily="2" charset="-122"/>
              </a:rPr>
              <a:t>万元（含）以上加分管财务校领导签字，</a:t>
            </a:r>
            <a:r>
              <a:rPr lang="en-US" altLang="zh-CN" sz="2600" dirty="0" smtClean="0">
                <a:latin typeface="等线" panose="02010600030101010101" pitchFamily="2" charset="-122"/>
                <a:ea typeface="等线" panose="02010600030101010101" pitchFamily="2" charset="-122"/>
              </a:rPr>
              <a:t>100</a:t>
            </a:r>
            <a:r>
              <a:rPr lang="zh-CN" altLang="en-US" sz="2600" dirty="0" smtClean="0">
                <a:latin typeface="等线" panose="02010600030101010101" pitchFamily="2" charset="-122"/>
                <a:ea typeface="等线" panose="02010600030101010101" pitchFamily="2" charset="-122"/>
              </a:rPr>
              <a:t>万元（含）以上加校长签字；</a:t>
            </a:r>
            <a:r>
              <a:rPr lang="zh-CN" altLang="en-US" sz="2600" b="1" dirty="0" smtClean="0">
                <a:solidFill>
                  <a:srgbClr val="FF0000"/>
                </a:solidFill>
                <a:latin typeface="等线" panose="02010600030101010101" pitchFamily="2" charset="-122"/>
                <a:ea typeface="等线" panose="02010600030101010101" pitchFamily="2" charset="-122"/>
              </a:rPr>
              <a:t>任何经费单笔</a:t>
            </a:r>
            <a:r>
              <a:rPr lang="en-US" altLang="zh-CN" sz="2600" b="1" dirty="0" smtClean="0">
                <a:solidFill>
                  <a:srgbClr val="FF0000"/>
                </a:solidFill>
                <a:latin typeface="等线" panose="02010600030101010101" pitchFamily="2" charset="-122"/>
                <a:ea typeface="等线" panose="02010600030101010101" pitchFamily="2" charset="-122"/>
              </a:rPr>
              <a:t>20</a:t>
            </a:r>
            <a:r>
              <a:rPr lang="zh-CN" altLang="en-US" sz="2600" b="1" dirty="0" smtClean="0">
                <a:solidFill>
                  <a:srgbClr val="FF0000"/>
                </a:solidFill>
                <a:latin typeface="等线" panose="02010600030101010101" pitchFamily="2" charset="-122"/>
                <a:ea typeface="等线" panose="02010600030101010101" pitchFamily="2" charset="-122"/>
              </a:rPr>
              <a:t>万元（含）以上的还须计财处负责人签字</a:t>
            </a:r>
            <a:r>
              <a:rPr lang="zh-CN" altLang="en-US" sz="2600" dirty="0" smtClean="0">
                <a:latin typeface="等线" panose="02010600030101010101" pitchFamily="2" charset="-122"/>
                <a:ea typeface="等线" panose="02010600030101010101" pitchFamily="2" charset="-122"/>
              </a:rPr>
              <a:t>。</a:t>
            </a:r>
            <a:endParaRPr lang="zh-CN" altLang="en-US" sz="2600" dirty="0" smtClean="0">
              <a:latin typeface="等线" panose="02010600030101010101" pitchFamily="2" charset="-122"/>
              <a:ea typeface="等线" panose="02010600030101010101" pitchFamily="2" charset="-122"/>
            </a:endParaRPr>
          </a:p>
          <a:p>
            <a:pPr marL="457200" lvl="0" indent="-457200">
              <a:buClr>
                <a:srgbClr val="409DEF"/>
              </a:buClr>
              <a:buFont typeface="Wingdings" panose="05000000000000000000" pitchFamily="2" charset="2"/>
              <a:buChar char="l"/>
            </a:pPr>
            <a:endParaRPr lang="en-US" altLang="zh-CN" sz="2600" dirty="0" smtClean="0">
              <a:latin typeface="仿宋" panose="02010609060101010101" pitchFamily="49" charset="-122"/>
              <a:ea typeface="仿宋" panose="02010609060101010101" pitchFamily="49" charset="-122"/>
            </a:endParaRPr>
          </a:p>
        </p:txBody>
      </p:sp>
      <p:grpSp>
        <p:nvGrpSpPr>
          <p:cNvPr id="25" name="组合 24"/>
          <p:cNvGrpSpPr/>
          <p:nvPr/>
        </p:nvGrpSpPr>
        <p:grpSpPr>
          <a:xfrm>
            <a:off x="365712" y="297103"/>
            <a:ext cx="7127240" cy="583565"/>
            <a:chOff x="447672" y="702416"/>
            <a:chExt cx="6020231" cy="583565"/>
          </a:xfrm>
        </p:grpSpPr>
        <p:grpSp>
          <p:nvGrpSpPr>
            <p:cNvPr id="26" name="组合 25"/>
            <p:cNvGrpSpPr/>
            <p:nvPr/>
          </p:nvGrpSpPr>
          <p:grpSpPr>
            <a:xfrm flipH="1" flipV="1">
              <a:off x="447672" y="722660"/>
              <a:ext cx="502373" cy="442687"/>
              <a:chOff x="8165447" y="3103389"/>
              <a:chExt cx="4260829" cy="3754611"/>
            </a:xfrm>
          </p:grpSpPr>
          <p:sp>
            <p:nvSpPr>
              <p:cNvPr id="32" name="等腰三角形 3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5"/>
            <p:cNvSpPr txBox="1"/>
            <p:nvPr/>
          </p:nvSpPr>
          <p:spPr>
            <a:xfrm>
              <a:off x="864969" y="702416"/>
              <a:ext cx="5602934" cy="583565"/>
            </a:xfrm>
            <a:prstGeom prst="rect">
              <a:avLst/>
            </a:prstGeom>
            <a:noFill/>
          </p:spPr>
          <p:txBody>
            <a:bodyPr wrap="square" rtlCol="0">
              <a:spAutoFit/>
            </a:bodyPr>
            <a:lstStyle/>
            <a:p>
              <a:pPr algn="dist"/>
              <a:r>
                <a:rPr lang="zh-CN" altLang="en-US" sz="3200" b="1" dirty="0">
                  <a:solidFill>
                    <a:srgbClr val="013E8D"/>
                  </a:solidFill>
                  <a:latin typeface="微软雅黑" panose="020B0503020204020204" pitchFamily="34" charset="-122"/>
                  <a:ea typeface="微软雅黑" panose="020B0503020204020204" pitchFamily="34" charset="-122"/>
                  <a:sym typeface="+mn-lt"/>
                </a:rPr>
                <a:t>报销流程及审批签字问题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
        <p:nvSpPr>
          <p:cNvPr id="2" name="矩形 1"/>
          <p:cNvSpPr/>
          <p:nvPr/>
        </p:nvSpPr>
        <p:spPr>
          <a:xfrm>
            <a:off x="959009" y="1443096"/>
            <a:ext cx="9952760" cy="491490"/>
          </a:xfrm>
          <a:prstGeom prst="rect">
            <a:avLst/>
          </a:prstGeom>
          <a:noFill/>
        </p:spPr>
        <p:txBody>
          <a:bodyPr wrap="square">
            <a:spAutoFit/>
          </a:bodyPr>
          <a:lstStyle/>
          <a:p>
            <a:pPr marL="457200" lvl="0" indent="-457200">
              <a:buClr>
                <a:srgbClr val="409DEF"/>
              </a:buClr>
              <a:buFont typeface="Wingdings" panose="05000000000000000000" pitchFamily="2" charset="2"/>
              <a:buChar char="l"/>
            </a:pPr>
            <a:r>
              <a:rPr lang="zh-CN" altLang="en-US" sz="2600" dirty="0" smtClean="0">
                <a:latin typeface="等线" panose="02010600030101010101" pitchFamily="2" charset="-122"/>
                <a:ea typeface="等线" panose="02010600030101010101" pitchFamily="2" charset="-122"/>
              </a:rPr>
              <a:t>有多个项目负责人的项目在报销时需要每个人负责人都审批签字。</a:t>
            </a:r>
            <a:endParaRPr lang="en-US" altLang="zh-CN" sz="2600" dirty="0" smtClean="0">
              <a:latin typeface="等线" panose="02010600030101010101" pitchFamily="2" charset="-122"/>
              <a:ea typeface="等线" panose="02010600030101010101" pitchFamily="2" charset="-122"/>
            </a:endParaRPr>
          </a:p>
        </p:txBody>
      </p:sp>
    </p:spTree>
  </p:cSld>
  <p:clrMapOvr>
    <a:masterClrMapping/>
  </p:clrMapOvr>
  <p:transition spd="slow">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flipV="1">
            <a:off x="0" y="0"/>
            <a:ext cx="914400" cy="1371600"/>
          </a:xfrm>
          <a:prstGeom prst="r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箭头: 五边形 4"/>
          <p:cNvSpPr/>
          <p:nvPr/>
        </p:nvSpPr>
        <p:spPr>
          <a:xfrm flipH="1">
            <a:off x="7632943" y="0"/>
            <a:ext cx="5181600" cy="6858000"/>
          </a:xfrm>
          <a:prstGeom prst="homePlate">
            <a:avLst>
              <a:gd name="adj" fmla="val 28888"/>
            </a:avLst>
          </a:prstGeom>
          <a:blipFill dpi="0" rotWithShape="1">
            <a:blip r:embed="rId1"/>
            <a:srcRect/>
            <a:stretch>
              <a:fillRect l="-47000" r="-5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6610350" y="3997308"/>
            <a:ext cx="2290778" cy="2860692"/>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flipH="1">
            <a:off x="5734051" y="0"/>
            <a:ext cx="6788942" cy="6858000"/>
          </a:xfrm>
          <a:prstGeom prst="parallelogram">
            <a:avLst>
              <a:gd name="adj" fmla="val 71537"/>
            </a:avLst>
          </a:prstGeom>
          <a:solidFill>
            <a:schemeClr val="tx1">
              <a:lumMod val="95000"/>
              <a:lumOff val="5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0009770" y="0"/>
            <a:ext cx="4364460" cy="3764643"/>
            <a:chOff x="10009770" y="0"/>
            <a:chExt cx="4364460" cy="3764643"/>
          </a:xfrm>
        </p:grpSpPr>
        <p:sp>
          <p:nvSpPr>
            <p:cNvPr id="10" name="等腰三角形 9"/>
            <p:cNvSpPr/>
            <p:nvPr/>
          </p:nvSpPr>
          <p:spPr>
            <a:xfrm flipV="1">
              <a:off x="10009770" y="0"/>
              <a:ext cx="4364460" cy="3764643"/>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467861" y="401862"/>
              <a:ext cx="613410" cy="2770417"/>
            </a:xfrm>
            <a:prstGeom prst="rect">
              <a:avLst/>
            </a:prstGeom>
            <a:noFill/>
          </p:spPr>
          <p:txBody>
            <a:bodyPr vert="eaVert" wrap="square">
              <a:spAutoFit/>
            </a:bodyPr>
            <a:lstStyle/>
            <a:p>
              <a:pPr>
                <a:lnSpc>
                  <a:spcPct val="200000"/>
                </a:lnSpc>
              </a:pPr>
              <a:r>
                <a:rPr lang="en-US" altLang="zh-CN" sz="700" b="1" spc="300">
                  <a:solidFill>
                    <a:schemeClr val="bg1"/>
                  </a:solidFill>
                  <a:latin typeface="微软雅黑" panose="020B0503020204020204" pitchFamily="34" charset="-122"/>
                  <a:ea typeface="微软雅黑" panose="020B0503020204020204" pitchFamily="34" charset="-122"/>
                </a:rPr>
                <a:t>NOTES ON </a:t>
              </a:r>
              <a:r>
                <a:rPr lang="zh-CN" altLang="en-US" sz="700" b="1" spc="300">
                  <a:solidFill>
                    <a:schemeClr val="bg1"/>
                  </a:solidFill>
                  <a:latin typeface="微软雅黑" panose="020B0503020204020204" pitchFamily="34" charset="-122"/>
                  <a:ea typeface="微软雅黑" panose="020B0503020204020204" pitchFamily="34" charset="-122"/>
                </a:rPr>
                <a:t>FINANCIAL REIMBURSEMENT </a:t>
              </a:r>
              <a:endParaRPr lang="zh-CN" altLang="en-US" sz="700" b="1" spc="3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979249" y="437772"/>
              <a:ext cx="391219" cy="343655"/>
              <a:chOff x="356798" y="2384426"/>
              <a:chExt cx="391219" cy="343655"/>
            </a:xfrm>
            <a:solidFill>
              <a:schemeClr val="bg1"/>
            </a:solidFill>
          </p:grpSpPr>
          <p:sp>
            <p:nvSpPr>
              <p:cNvPr id="13" name="任意多边形: 形状 12"/>
              <p:cNvSpPr/>
              <p:nvPr/>
            </p:nvSpPr>
            <p:spPr>
              <a:xfrm>
                <a:off x="356798" y="2384426"/>
                <a:ext cx="175365" cy="343655"/>
              </a:xfrm>
              <a:custGeom>
                <a:avLst/>
                <a:gdLst/>
                <a:ahLst/>
                <a:cxnLst/>
                <a:rect l="l" t="t" r="r" b="b"/>
                <a:pathLst>
                  <a:path w="175365" h="343655">
                    <a:moveTo>
                      <a:pt x="2846" y="0"/>
                    </a:moveTo>
                    <a:lnTo>
                      <a:pt x="172237" y="0"/>
                    </a:lnTo>
                    <a:cubicBezTo>
                      <a:pt x="183592" y="129019"/>
                      <a:pt x="164040" y="243570"/>
                      <a:pt x="113580" y="343655"/>
                    </a:cubicBezTo>
                    <a:lnTo>
                      <a:pt x="0" y="343655"/>
                    </a:lnTo>
                    <a:cubicBezTo>
                      <a:pt x="36478" y="278622"/>
                      <a:pt x="59826" y="219054"/>
                      <a:pt x="70042" y="164951"/>
                    </a:cubicBezTo>
                    <a:lnTo>
                      <a:pt x="2846" y="164951"/>
                    </a:lnTo>
                    <a:lnTo>
                      <a:pt x="284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 name="任意多边形: 形状 13"/>
              <p:cNvSpPr/>
              <p:nvPr/>
            </p:nvSpPr>
            <p:spPr>
              <a:xfrm>
                <a:off x="574098" y="2385860"/>
                <a:ext cx="173919" cy="342221"/>
              </a:xfrm>
              <a:custGeom>
                <a:avLst/>
                <a:gdLst/>
                <a:ahLst/>
                <a:cxnLst/>
                <a:rect l="l" t="t" r="r" b="b"/>
                <a:pathLst>
                  <a:path w="173919" h="342221">
                    <a:moveTo>
                      <a:pt x="2847" y="0"/>
                    </a:moveTo>
                    <a:lnTo>
                      <a:pt x="170781" y="0"/>
                    </a:lnTo>
                    <a:cubicBezTo>
                      <a:pt x="182151" y="127106"/>
                      <a:pt x="162629" y="241180"/>
                      <a:pt x="112214" y="342221"/>
                    </a:cubicBezTo>
                    <a:lnTo>
                      <a:pt x="0" y="342221"/>
                    </a:lnTo>
                    <a:cubicBezTo>
                      <a:pt x="36479" y="278114"/>
                      <a:pt x="59827" y="218546"/>
                      <a:pt x="70043" y="163517"/>
                    </a:cubicBezTo>
                    <a:lnTo>
                      <a:pt x="2847" y="163517"/>
                    </a:lnTo>
                    <a:lnTo>
                      <a:pt x="284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5" name="文本框 14"/>
          <p:cNvSpPr txBox="1"/>
          <p:nvPr/>
        </p:nvSpPr>
        <p:spPr>
          <a:xfrm>
            <a:off x="973749" y="68439"/>
            <a:ext cx="7621712" cy="337185"/>
          </a:xfrm>
          <a:prstGeom prst="rect">
            <a:avLst/>
          </a:prstGeom>
          <a:noFill/>
        </p:spPr>
        <p:txBody>
          <a:bodyPr wrap="square">
            <a:spAutoFit/>
          </a:bodyPr>
          <a:lstStyle/>
          <a:p>
            <a:pPr algn="dist"/>
            <a:r>
              <a:rPr lang="en-US" altLang="zh-CN" sz="1600" b="1" i="1">
                <a:solidFill>
                  <a:schemeClr val="bg1">
                    <a:lumMod val="75000"/>
                  </a:schemeClr>
                </a:solidFill>
                <a:latin typeface="微软雅黑" panose="020B0503020204020204" pitchFamily="34" charset="-122"/>
                <a:ea typeface="微软雅黑" panose="020B0503020204020204" pitchFamily="34" charset="-122"/>
              </a:rPr>
              <a:t>NOTES ON </a:t>
            </a:r>
            <a:r>
              <a:rPr lang="zh-CN" altLang="en-US" sz="1600" b="1" i="1">
                <a:solidFill>
                  <a:schemeClr val="bg1">
                    <a:lumMod val="75000"/>
                  </a:schemeClr>
                </a:solidFill>
                <a:latin typeface="微软雅黑" panose="020B0503020204020204" pitchFamily="34" charset="-122"/>
                <a:ea typeface="微软雅黑" panose="020B0503020204020204" pitchFamily="34" charset="-122"/>
              </a:rPr>
              <a:t>FINANCIAL REIMBURSEMENT </a:t>
            </a:r>
            <a:endParaRPr lang="zh-CN" altLang="en-US" sz="1600" b="1" i="1">
              <a:solidFill>
                <a:schemeClr val="bg1">
                  <a:lumMod val="7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00871" y="3334630"/>
            <a:ext cx="6980522" cy="829945"/>
          </a:xfrm>
          <a:prstGeom prst="rect">
            <a:avLst/>
          </a:prstGeom>
          <a:noFill/>
        </p:spPr>
        <p:txBody>
          <a:bodyPr wrap="square" rtlCol="0">
            <a:spAutoFit/>
          </a:bodyPr>
          <a:lstStyle/>
          <a:p>
            <a:r>
              <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支付</a:t>
            </a:r>
            <a:r>
              <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方式问题</a:t>
            </a:r>
            <a:endPar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nvGrpSpPr>
          <p:cNvPr id="24" name="组合 23"/>
          <p:cNvGrpSpPr/>
          <p:nvPr/>
        </p:nvGrpSpPr>
        <p:grpSpPr>
          <a:xfrm>
            <a:off x="638045" y="2019036"/>
            <a:ext cx="3316857" cy="860776"/>
            <a:chOff x="360872" y="2080265"/>
            <a:chExt cx="3316857" cy="860776"/>
          </a:xfrm>
        </p:grpSpPr>
        <p:sp>
          <p:nvSpPr>
            <p:cNvPr id="23" name="矩形: 圆角 22"/>
            <p:cNvSpPr/>
            <p:nvPr/>
          </p:nvSpPr>
          <p:spPr>
            <a:xfrm>
              <a:off x="360872" y="2080265"/>
              <a:ext cx="3064500" cy="860776"/>
            </a:xfrm>
            <a:prstGeom prst="roundRect">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57200" y="2110044"/>
              <a:ext cx="3220529" cy="829945"/>
            </a:xfrm>
            <a:prstGeom prst="rect">
              <a:avLst/>
            </a:prstGeom>
            <a:noFill/>
          </p:spPr>
          <p:txBody>
            <a:bodyPr wrap="square" rtlCol="0">
              <a:spAutoFit/>
            </a:bodyPr>
            <a:lstStyle/>
            <a:p>
              <a:r>
                <a:rPr lang="en-US" altLang="zh-CN" sz="4800" b="1">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PART 03</a:t>
              </a:r>
              <a:endParaRPr lang="zh-CN" altLang="zh-CN" sz="48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grpSp>
        <p:nvGrpSpPr>
          <p:cNvPr id="22" name="组合 21"/>
          <p:cNvGrpSpPr/>
          <p:nvPr/>
        </p:nvGrpSpPr>
        <p:grpSpPr>
          <a:xfrm>
            <a:off x="544413" y="6323493"/>
            <a:ext cx="533399" cy="147637"/>
            <a:chOff x="707049" y="6062662"/>
            <a:chExt cx="533399" cy="147637"/>
          </a:xfrm>
        </p:grpSpPr>
        <p:sp>
          <p:nvSpPr>
            <p:cNvPr id="19" name="椭圆 18"/>
            <p:cNvSpPr/>
            <p:nvPr/>
          </p:nvSpPr>
          <p:spPr>
            <a:xfrm>
              <a:off x="707049"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99930"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092811"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bldLst>
      <p:bldP spid="4" grpId="0" animBg="1"/>
      <p:bldP spid="5" grpId="0" animBg="1"/>
      <p:bldP spid="6" grpId="0" animBg="1"/>
      <p:bldP spid="7" grpId="0" animBg="1"/>
      <p:bldP spid="15"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矩形 19"/>
          <p:cNvSpPr/>
          <p:nvPr/>
        </p:nvSpPr>
        <p:spPr>
          <a:xfrm>
            <a:off x="4006384" y="2781891"/>
            <a:ext cx="7113172" cy="1754326"/>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3600" dirty="0" smtClean="0">
                <a:latin typeface="等线" panose="02010600030101010101" pitchFamily="2" charset="-122"/>
                <a:ea typeface="等线" panose="02010600030101010101" pitchFamily="2" charset="-122"/>
              </a:rPr>
              <a:t>属</a:t>
            </a:r>
            <a:r>
              <a:rPr lang="zh-CN" altLang="en-US" sz="3600" b="1" dirty="0" smtClean="0">
                <a:solidFill>
                  <a:srgbClr val="FF0000"/>
                </a:solidFill>
                <a:latin typeface="等线" panose="02010600030101010101" pitchFamily="2" charset="-122"/>
                <a:ea typeface="等线" panose="02010600030101010101" pitchFamily="2" charset="-122"/>
              </a:rPr>
              <a:t>公务卡强制结算目录</a:t>
            </a:r>
            <a:r>
              <a:rPr lang="zh-CN" altLang="en-US" sz="3600" dirty="0" smtClean="0">
                <a:latin typeface="等线" panose="02010600030101010101" pitchFamily="2" charset="-122"/>
                <a:ea typeface="等线" panose="02010600030101010101" pitchFamily="2" charset="-122"/>
              </a:rPr>
              <a:t>规定的公务支出项目应按规定使用</a:t>
            </a:r>
            <a:r>
              <a:rPr lang="zh-CN" altLang="en-US" sz="3600" b="1" dirty="0" smtClean="0">
                <a:solidFill>
                  <a:srgbClr val="FF0000"/>
                </a:solidFill>
                <a:latin typeface="等线" panose="02010600030101010101" pitchFamily="2" charset="-122"/>
                <a:ea typeface="等线" panose="02010600030101010101" pitchFamily="2" charset="-122"/>
              </a:rPr>
              <a:t>公务卡结算</a:t>
            </a:r>
            <a:r>
              <a:rPr lang="zh-CN" altLang="en-US" sz="3600" dirty="0" smtClean="0">
                <a:latin typeface="等线" panose="02010600030101010101" pitchFamily="2" charset="-122"/>
                <a:ea typeface="等线" panose="02010600030101010101" pitchFamily="2" charset="-122"/>
              </a:rPr>
              <a:t>或由学校</a:t>
            </a:r>
            <a:r>
              <a:rPr lang="zh-CN" altLang="en-US" sz="3600" b="1" dirty="0" smtClean="0">
                <a:solidFill>
                  <a:srgbClr val="FF0000"/>
                </a:solidFill>
                <a:latin typeface="等线" panose="02010600030101010101" pitchFamily="2" charset="-122"/>
                <a:ea typeface="等线" panose="02010600030101010101" pitchFamily="2" charset="-122"/>
              </a:rPr>
              <a:t>转账结算</a:t>
            </a:r>
            <a:r>
              <a:rPr lang="zh-CN" altLang="en-US" sz="3600" dirty="0" smtClean="0">
                <a:latin typeface="等线" panose="02010600030101010101" pitchFamily="2" charset="-122"/>
                <a:ea typeface="等线" panose="02010600030101010101" pitchFamily="2" charset="-122"/>
              </a:rPr>
              <a:t>。</a:t>
            </a:r>
            <a:endParaRPr lang="zh-CN" altLang="en-US" sz="36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9197" y="1902560"/>
            <a:ext cx="3260478" cy="3324352"/>
          </a:xfrm>
          <a:prstGeom prst="ellipse">
            <a:avLst/>
          </a:prstGeom>
          <a:ln w="63500" cap="rnd">
            <a:solidFill>
              <a:srgbClr val="409DEF"/>
            </a:solidFill>
          </a:ln>
          <a:effectLst/>
          <a:scene3d>
            <a:camera prst="orthographicFront"/>
            <a:lightRig rig="contrasting" dir="t">
              <a:rot lat="0" lon="0" rev="3000000"/>
            </a:lightRig>
          </a:scene3d>
          <a:sp3d contourW="7620">
            <a:bevelT w="95250" h="31750"/>
            <a:contourClr>
              <a:srgbClr val="333333"/>
            </a:contourClr>
          </a:sp3d>
        </p:spPr>
      </p:pic>
      <p:grpSp>
        <p:nvGrpSpPr>
          <p:cNvPr id="5" name="组合 4"/>
          <p:cNvGrpSpPr/>
          <p:nvPr/>
        </p:nvGrpSpPr>
        <p:grpSpPr>
          <a:xfrm>
            <a:off x="365712" y="297103"/>
            <a:ext cx="3640672" cy="584775"/>
            <a:chOff x="447672" y="702416"/>
            <a:chExt cx="3075200" cy="58477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2" y="702416"/>
              <a:ext cx="2657910" cy="58477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支付方式问题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5" descr="C:\Users\Administrator\AppData\Roaming\feiq\RichOle\793924004.bmp"/>
          <p:cNvPicPr>
            <a:picLocks noChangeAspect="1" noChangeArrowheads="1"/>
          </p:cNvPicPr>
          <p:nvPr/>
        </p:nvPicPr>
        <p:blipFill>
          <a:blip r:embed="rId1"/>
          <a:srcRect/>
          <a:stretch>
            <a:fillRect/>
          </a:stretch>
        </p:blipFill>
        <p:spPr bwMode="auto">
          <a:xfrm>
            <a:off x="1757083" y="1012521"/>
            <a:ext cx="8676455" cy="5557611"/>
          </a:xfrm>
          <a:prstGeom prst="rect">
            <a:avLst/>
          </a:prstGeom>
          <a:noFill/>
        </p:spPr>
      </p:pic>
      <p:grpSp>
        <p:nvGrpSpPr>
          <p:cNvPr id="10" name="组合 9"/>
          <p:cNvGrpSpPr/>
          <p:nvPr/>
        </p:nvGrpSpPr>
        <p:grpSpPr>
          <a:xfrm>
            <a:off x="365712" y="297103"/>
            <a:ext cx="3640672" cy="584775"/>
            <a:chOff x="447672" y="702416"/>
            <a:chExt cx="3075200" cy="584775"/>
          </a:xfrm>
        </p:grpSpPr>
        <p:grpSp>
          <p:nvGrpSpPr>
            <p:cNvPr id="11" name="组合 10"/>
            <p:cNvGrpSpPr/>
            <p:nvPr/>
          </p:nvGrpSpPr>
          <p:grpSpPr>
            <a:xfrm flipH="1" flipV="1">
              <a:off x="447672" y="722660"/>
              <a:ext cx="502373" cy="442687"/>
              <a:chOff x="8165447" y="3103389"/>
              <a:chExt cx="4260829" cy="3754611"/>
            </a:xfrm>
          </p:grpSpPr>
          <p:sp>
            <p:nvSpPr>
              <p:cNvPr id="13" name="等腰三角形 12"/>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25"/>
            <p:cNvSpPr txBox="1"/>
            <p:nvPr/>
          </p:nvSpPr>
          <p:spPr>
            <a:xfrm>
              <a:off x="864962" y="702416"/>
              <a:ext cx="2657910" cy="58477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支付方式问题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C:\Users\Administrator\AppData\Roaming\feiq\RichOle\460506182.bmp"/>
          <p:cNvPicPr>
            <a:picLocks noChangeAspect="1" noChangeArrowheads="1"/>
          </p:cNvPicPr>
          <p:nvPr/>
        </p:nvPicPr>
        <p:blipFill>
          <a:blip r:embed="rId1"/>
          <a:srcRect b="19753"/>
          <a:stretch>
            <a:fillRect/>
          </a:stretch>
        </p:blipFill>
        <p:spPr bwMode="auto">
          <a:xfrm>
            <a:off x="2137229" y="1226923"/>
            <a:ext cx="8261139" cy="4683219"/>
          </a:xfrm>
          <a:prstGeom prst="rect">
            <a:avLst/>
          </a:prstGeom>
          <a:noFill/>
        </p:spPr>
      </p:pic>
      <p:sp>
        <p:nvSpPr>
          <p:cNvPr id="6" name="矩形 5"/>
          <p:cNvSpPr/>
          <p:nvPr/>
        </p:nvSpPr>
        <p:spPr>
          <a:xfrm>
            <a:off x="270933" y="6130296"/>
            <a:ext cx="11684000" cy="461665"/>
          </a:xfrm>
          <a:prstGeom prst="rect">
            <a:avLst/>
          </a:prstGeom>
        </p:spPr>
        <p:txBody>
          <a:bodyPr wrap="square">
            <a:spAutoFit/>
          </a:bodyPr>
          <a:lstStyle/>
          <a:p>
            <a:r>
              <a:rPr lang="zh-CN" altLang="en-US" sz="2400" b="1" dirty="0" smtClean="0">
                <a:latin typeface="等线" panose="02010600030101010101" pitchFamily="2" charset="-122"/>
                <a:ea typeface="等线" panose="02010600030101010101" pitchFamily="2" charset="-122"/>
              </a:rPr>
              <a:t>湖州市财政局关于进一步深化市级预算单位公务卡改革的通知（湖财预执</a:t>
            </a:r>
            <a:r>
              <a:rPr lang="en-US" altLang="zh-CN" sz="2400" b="1" dirty="0" smtClean="0">
                <a:latin typeface="等线" panose="02010600030101010101" pitchFamily="2" charset="-122"/>
                <a:ea typeface="等线" panose="02010600030101010101" pitchFamily="2" charset="-122"/>
              </a:rPr>
              <a:t>[2015]52</a:t>
            </a:r>
            <a:r>
              <a:rPr lang="zh-CN" altLang="en-US" sz="2400" b="1" dirty="0" smtClean="0">
                <a:latin typeface="等线" panose="02010600030101010101" pitchFamily="2" charset="-122"/>
                <a:ea typeface="等线" panose="02010600030101010101" pitchFamily="2" charset="-122"/>
              </a:rPr>
              <a:t>号）</a:t>
            </a:r>
            <a:endParaRPr lang="zh-CN" altLang="en-US" sz="2400" b="1" dirty="0">
              <a:latin typeface="等线" panose="02010600030101010101" pitchFamily="2" charset="-122"/>
              <a:ea typeface="等线" panose="02010600030101010101" pitchFamily="2" charset="-122"/>
            </a:endParaRPr>
          </a:p>
        </p:txBody>
      </p:sp>
      <p:grpSp>
        <p:nvGrpSpPr>
          <p:cNvPr id="11" name="组合 10"/>
          <p:cNvGrpSpPr/>
          <p:nvPr/>
        </p:nvGrpSpPr>
        <p:grpSpPr>
          <a:xfrm>
            <a:off x="365712" y="297103"/>
            <a:ext cx="3640672" cy="584775"/>
            <a:chOff x="447672" y="702416"/>
            <a:chExt cx="3075200" cy="584775"/>
          </a:xfrm>
        </p:grpSpPr>
        <p:grpSp>
          <p:nvGrpSpPr>
            <p:cNvPr id="12" name="组合 11"/>
            <p:cNvGrpSpPr/>
            <p:nvPr/>
          </p:nvGrpSpPr>
          <p:grpSpPr>
            <a:xfrm flipH="1" flipV="1">
              <a:off x="447672" y="722660"/>
              <a:ext cx="502373" cy="442687"/>
              <a:chOff x="8165447" y="3103389"/>
              <a:chExt cx="4260829" cy="3754611"/>
            </a:xfrm>
          </p:grpSpPr>
          <p:sp>
            <p:nvSpPr>
              <p:cNvPr id="14" name="等腰三角形 1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25"/>
            <p:cNvSpPr txBox="1"/>
            <p:nvPr/>
          </p:nvSpPr>
          <p:spPr>
            <a:xfrm>
              <a:off x="864962" y="702416"/>
              <a:ext cx="2657910" cy="58477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支付方式问题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 name="组合 10"/>
          <p:cNvGrpSpPr/>
          <p:nvPr/>
        </p:nvGrpSpPr>
        <p:grpSpPr>
          <a:xfrm>
            <a:off x="365712" y="297103"/>
            <a:ext cx="3640672" cy="584775"/>
            <a:chOff x="447672" y="702416"/>
            <a:chExt cx="3075200" cy="584775"/>
          </a:xfrm>
        </p:grpSpPr>
        <p:grpSp>
          <p:nvGrpSpPr>
            <p:cNvPr id="12" name="组合 11"/>
            <p:cNvGrpSpPr/>
            <p:nvPr/>
          </p:nvGrpSpPr>
          <p:grpSpPr>
            <a:xfrm flipH="1" flipV="1">
              <a:off x="447672" y="722660"/>
              <a:ext cx="502373" cy="442687"/>
              <a:chOff x="8165447" y="3103389"/>
              <a:chExt cx="4260829" cy="3754611"/>
            </a:xfrm>
          </p:grpSpPr>
          <p:sp>
            <p:nvSpPr>
              <p:cNvPr id="14" name="等腰三角形 1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25"/>
            <p:cNvSpPr txBox="1"/>
            <p:nvPr/>
          </p:nvSpPr>
          <p:spPr>
            <a:xfrm>
              <a:off x="864962" y="702416"/>
              <a:ext cx="2657910" cy="58477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支付方式问题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2" name="图片 1"/>
          <p:cNvPicPr>
            <a:picLocks noChangeAspect="1"/>
          </p:cNvPicPr>
          <p:nvPr/>
        </p:nvPicPr>
        <p:blipFill>
          <a:blip r:embed="rId1"/>
          <a:srcRect t="8773"/>
          <a:stretch>
            <a:fillRect/>
          </a:stretch>
        </p:blipFill>
        <p:spPr>
          <a:xfrm>
            <a:off x="2016760" y="1798320"/>
            <a:ext cx="7422515" cy="4674870"/>
          </a:xfrm>
          <a:prstGeom prst="rect">
            <a:avLst/>
          </a:prstGeom>
        </p:spPr>
      </p:pic>
      <p:sp>
        <p:nvSpPr>
          <p:cNvPr id="3" name="矩形 2"/>
          <p:cNvSpPr/>
          <p:nvPr/>
        </p:nvSpPr>
        <p:spPr>
          <a:xfrm>
            <a:off x="365760" y="1094105"/>
            <a:ext cx="11116945" cy="521970"/>
          </a:xfrm>
          <a:prstGeom prst="rect">
            <a:avLst/>
          </a:prstGeom>
          <a:noFill/>
        </p:spPr>
        <p:txBody>
          <a:bodyPr wrap="square">
            <a:spAutoFit/>
          </a:bodyPr>
          <a:p>
            <a:pPr marL="457200" indent="-457200">
              <a:buClr>
                <a:srgbClr val="409DEF"/>
              </a:buClr>
              <a:buFont typeface="Wingdings" panose="05000000000000000000" pitchFamily="2" charset="2"/>
              <a:buChar char="l"/>
            </a:pPr>
            <a:r>
              <a:rPr lang="zh-CN" altLang="en-US" sz="2800" dirty="0" smtClean="0">
                <a:latin typeface="等线" panose="02010600030101010101" pitchFamily="2" charset="-122"/>
                <a:ea typeface="等线" panose="02010600030101010101" pitchFamily="2" charset="-122"/>
              </a:rPr>
              <a:t>未使用公务卡结算的须填写现金支付（非公务卡支付）情况说明书</a:t>
            </a:r>
            <a:endParaRPr lang="zh-CN" altLang="en-US" sz="28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spTree>
  </p:cSld>
  <p:clrMapOvr>
    <a:masterClrMapping/>
  </p:clrMapOvr>
  <p:transition spd="slow">
    <p:cu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958384" y="1137613"/>
            <a:ext cx="10670908" cy="58477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3200" dirty="0" smtClean="0">
                <a:latin typeface="等线" panose="02010600030101010101" pitchFamily="2" charset="-122"/>
                <a:ea typeface="等线" panose="02010600030101010101" pitchFamily="2" charset="-122"/>
              </a:rPr>
              <a:t>网购物品报销时须提供</a:t>
            </a:r>
            <a:r>
              <a:rPr lang="zh-CN" altLang="en-US" sz="3200" b="1" dirty="0" smtClean="0">
                <a:solidFill>
                  <a:srgbClr val="FF0000"/>
                </a:solidFill>
                <a:latin typeface="等线" panose="02010600030101010101" pitchFamily="2" charset="-122"/>
                <a:ea typeface="等线" panose="02010600030101010101" pitchFamily="2" charset="-122"/>
              </a:rPr>
              <a:t>网购订单</a:t>
            </a:r>
            <a:r>
              <a:rPr lang="zh-CN" altLang="en-US" sz="3200" dirty="0" smtClean="0">
                <a:latin typeface="等线" panose="02010600030101010101" pitchFamily="2" charset="-122"/>
                <a:ea typeface="等线" panose="02010600030101010101" pitchFamily="2" charset="-122"/>
              </a:rPr>
              <a:t>和</a:t>
            </a:r>
            <a:r>
              <a:rPr lang="zh-CN" altLang="en-US" sz="3200" b="1" dirty="0" smtClean="0">
                <a:solidFill>
                  <a:srgbClr val="FF0000"/>
                </a:solidFill>
                <a:latin typeface="等线" panose="02010600030101010101" pitchFamily="2" charset="-122"/>
                <a:ea typeface="等线" panose="02010600030101010101" pitchFamily="2" charset="-122"/>
              </a:rPr>
              <a:t>支付记录</a:t>
            </a:r>
            <a:r>
              <a:rPr lang="zh-CN" altLang="en-US" sz="3200" dirty="0" smtClean="0">
                <a:latin typeface="等线" panose="02010600030101010101" pitchFamily="2" charset="-122"/>
                <a:ea typeface="等线" panose="02010600030101010101" pitchFamily="2" charset="-122"/>
              </a:rPr>
              <a:t>的截图。</a:t>
            </a:r>
            <a:endParaRPr lang="zh-CN" altLang="en-US" sz="32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grpSp>
        <p:nvGrpSpPr>
          <p:cNvPr id="18" name="组合 17"/>
          <p:cNvGrpSpPr/>
          <p:nvPr/>
        </p:nvGrpSpPr>
        <p:grpSpPr>
          <a:xfrm>
            <a:off x="365712" y="297103"/>
            <a:ext cx="3640672" cy="584775"/>
            <a:chOff x="447672" y="702416"/>
            <a:chExt cx="3075200" cy="584775"/>
          </a:xfrm>
        </p:grpSpPr>
        <p:grpSp>
          <p:nvGrpSpPr>
            <p:cNvPr id="20" name="组合 19"/>
            <p:cNvGrpSpPr/>
            <p:nvPr/>
          </p:nvGrpSpPr>
          <p:grpSpPr>
            <a:xfrm flipH="1" flipV="1">
              <a:off x="447672" y="722660"/>
              <a:ext cx="502373" cy="442687"/>
              <a:chOff x="8165447" y="3103389"/>
              <a:chExt cx="4260829" cy="3754611"/>
            </a:xfrm>
          </p:grpSpPr>
          <p:sp>
            <p:nvSpPr>
              <p:cNvPr id="22" name="等腰三角形 2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5"/>
            <p:cNvSpPr txBox="1"/>
            <p:nvPr/>
          </p:nvSpPr>
          <p:spPr>
            <a:xfrm>
              <a:off x="864962" y="702416"/>
              <a:ext cx="2657910" cy="58477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支付方式问题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pic>
        <p:nvPicPr>
          <p:cNvPr id="3" name="图片 2"/>
          <p:cNvPicPr>
            <a:picLocks noChangeAspect="1"/>
          </p:cNvPicPr>
          <p:nvPr/>
        </p:nvPicPr>
        <p:blipFill>
          <a:blip r:embed="rId1"/>
          <a:stretch>
            <a:fillRect/>
          </a:stretch>
        </p:blipFill>
        <p:spPr>
          <a:xfrm>
            <a:off x="2719070" y="1686560"/>
            <a:ext cx="6391910" cy="5125720"/>
          </a:xfrm>
          <a:prstGeom prst="rect">
            <a:avLst/>
          </a:prstGeom>
        </p:spPr>
      </p:pic>
    </p:spTree>
  </p:cSld>
  <p:clrMapOvr>
    <a:masterClrMapping/>
  </p:clrMapOvr>
  <p:transition spd="slow">
    <p:cu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563273" y="1837524"/>
            <a:ext cx="5848816" cy="2062103"/>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3200" dirty="0" smtClean="0">
                <a:latin typeface="等线" panose="02010600030101010101" pitchFamily="2" charset="-122"/>
                <a:ea typeface="等线" panose="02010600030101010101" pitchFamily="2" charset="-122"/>
              </a:rPr>
              <a:t>通过支付宝、微信或手机银行等方式转账到</a:t>
            </a:r>
            <a:r>
              <a:rPr lang="zh-CN" altLang="en-US" sz="3200" b="1" dirty="0" smtClean="0">
                <a:solidFill>
                  <a:srgbClr val="FF0000"/>
                </a:solidFill>
                <a:latin typeface="等线" panose="02010600030101010101" pitchFamily="2" charset="-122"/>
                <a:ea typeface="等线" panose="02010600030101010101" pitchFamily="2" charset="-122"/>
              </a:rPr>
              <a:t>对方单位账户</a:t>
            </a:r>
            <a:r>
              <a:rPr lang="zh-CN" altLang="en-US" sz="3200" dirty="0" smtClean="0">
                <a:latin typeface="等线" panose="02010600030101010101" pitchFamily="2" charset="-122"/>
                <a:ea typeface="等线" panose="02010600030101010101" pitchFamily="2" charset="-122"/>
              </a:rPr>
              <a:t>的，视同对公转账，报销时</a:t>
            </a:r>
            <a:r>
              <a:rPr lang="zh-CN" altLang="en-US" sz="3200" b="1" dirty="0" smtClean="0">
                <a:solidFill>
                  <a:srgbClr val="FF0000"/>
                </a:solidFill>
                <a:latin typeface="等线" panose="02010600030101010101" pitchFamily="2" charset="-122"/>
                <a:ea typeface="等线" panose="02010600030101010101" pitchFamily="2" charset="-122"/>
              </a:rPr>
              <a:t>附上支付记录截图</a:t>
            </a:r>
            <a:r>
              <a:rPr lang="zh-CN" altLang="en-US" sz="3200" dirty="0" smtClean="0">
                <a:latin typeface="等线" panose="02010600030101010101" pitchFamily="2" charset="-122"/>
                <a:ea typeface="等线" panose="02010600030101010101" pitchFamily="2" charset="-122"/>
              </a:rPr>
              <a:t>。</a:t>
            </a:r>
            <a:endParaRPr lang="zh-CN" altLang="en-US" sz="3200" dirty="0">
              <a:solidFill>
                <a:schemeClr val="tx1">
                  <a:lumMod val="65000"/>
                  <a:lumOff val="35000"/>
                </a:schemeClr>
              </a:solidFill>
              <a:latin typeface="等线" panose="02010600030101010101" pitchFamily="2" charset="-122"/>
              <a:ea typeface="等线" panose="02010600030101010101" pitchFamily="2" charset="-122"/>
              <a:cs typeface="+mn-ea"/>
              <a:sym typeface="+mn-lt"/>
            </a:endParaRPr>
          </a:p>
        </p:txBody>
      </p:sp>
      <p:pic>
        <p:nvPicPr>
          <p:cNvPr id="8" name="Picture 2" descr="E:\工作\会计科\2021\财务宣讲\微信图片_20210413092051.jpg"/>
          <p:cNvPicPr>
            <a:picLocks noChangeAspect="1" noChangeArrowheads="1"/>
          </p:cNvPicPr>
          <p:nvPr/>
        </p:nvPicPr>
        <p:blipFill>
          <a:blip r:embed="rId1" cstate="print"/>
          <a:srcRect b="25788"/>
          <a:stretch>
            <a:fillRect/>
          </a:stretch>
        </p:blipFill>
        <p:spPr bwMode="auto">
          <a:xfrm>
            <a:off x="7092325" y="927753"/>
            <a:ext cx="3970786" cy="5698825"/>
          </a:xfrm>
          <a:prstGeom prst="rect">
            <a:avLst/>
          </a:prstGeom>
          <a:noFill/>
        </p:spPr>
      </p:pic>
      <p:grpSp>
        <p:nvGrpSpPr>
          <p:cNvPr id="11" name="组合 10"/>
          <p:cNvGrpSpPr/>
          <p:nvPr/>
        </p:nvGrpSpPr>
        <p:grpSpPr>
          <a:xfrm>
            <a:off x="365712" y="297103"/>
            <a:ext cx="3640672" cy="584775"/>
            <a:chOff x="447672" y="702416"/>
            <a:chExt cx="3075200" cy="584775"/>
          </a:xfrm>
        </p:grpSpPr>
        <p:grpSp>
          <p:nvGrpSpPr>
            <p:cNvPr id="12" name="组合 11"/>
            <p:cNvGrpSpPr/>
            <p:nvPr/>
          </p:nvGrpSpPr>
          <p:grpSpPr>
            <a:xfrm flipH="1" flipV="1">
              <a:off x="447672" y="722660"/>
              <a:ext cx="502373" cy="442687"/>
              <a:chOff x="8165447" y="3103389"/>
              <a:chExt cx="4260829" cy="3754611"/>
            </a:xfrm>
          </p:grpSpPr>
          <p:sp>
            <p:nvSpPr>
              <p:cNvPr id="14" name="等腰三角形 1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25"/>
            <p:cNvSpPr txBox="1"/>
            <p:nvPr/>
          </p:nvSpPr>
          <p:spPr>
            <a:xfrm>
              <a:off x="864962" y="702416"/>
              <a:ext cx="2657910" cy="58477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支付方式问题</a:t>
              </a:r>
              <a:endParaRPr lang="zh-CN" altLang="en-US" sz="3200" b="1" dirty="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spd="slow">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flipV="1">
            <a:off x="0" y="0"/>
            <a:ext cx="914400" cy="1371600"/>
          </a:xfrm>
          <a:prstGeom prst="r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箭头: 五边形 4"/>
          <p:cNvSpPr/>
          <p:nvPr/>
        </p:nvSpPr>
        <p:spPr>
          <a:xfrm flipH="1">
            <a:off x="7632943" y="0"/>
            <a:ext cx="5181600" cy="6858000"/>
          </a:xfrm>
          <a:prstGeom prst="homePlate">
            <a:avLst>
              <a:gd name="adj" fmla="val 28888"/>
            </a:avLst>
          </a:prstGeom>
          <a:blipFill dpi="0" rotWithShape="1">
            <a:blip r:embed="rId1"/>
            <a:srcRect/>
            <a:stretch>
              <a:fillRect l="-47000" r="-5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6610350" y="3997308"/>
            <a:ext cx="2290778" cy="2860692"/>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flipH="1">
            <a:off x="5734051" y="0"/>
            <a:ext cx="6788942" cy="6858000"/>
          </a:xfrm>
          <a:prstGeom prst="parallelogram">
            <a:avLst>
              <a:gd name="adj" fmla="val 71537"/>
            </a:avLst>
          </a:prstGeom>
          <a:solidFill>
            <a:schemeClr val="tx1">
              <a:lumMod val="95000"/>
              <a:lumOff val="5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0009770" y="0"/>
            <a:ext cx="4364460" cy="3764643"/>
            <a:chOff x="10009770" y="0"/>
            <a:chExt cx="4364460" cy="3764643"/>
          </a:xfrm>
        </p:grpSpPr>
        <p:sp>
          <p:nvSpPr>
            <p:cNvPr id="10" name="等腰三角形 9"/>
            <p:cNvSpPr/>
            <p:nvPr/>
          </p:nvSpPr>
          <p:spPr>
            <a:xfrm flipV="1">
              <a:off x="10009770" y="0"/>
              <a:ext cx="4364460" cy="3764643"/>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467861" y="401862"/>
              <a:ext cx="613410" cy="2770417"/>
            </a:xfrm>
            <a:prstGeom prst="rect">
              <a:avLst/>
            </a:prstGeom>
            <a:noFill/>
          </p:spPr>
          <p:txBody>
            <a:bodyPr vert="eaVert" wrap="square">
              <a:spAutoFit/>
            </a:bodyPr>
            <a:lstStyle/>
            <a:p>
              <a:pPr>
                <a:lnSpc>
                  <a:spcPct val="200000"/>
                </a:lnSpc>
              </a:pPr>
              <a:r>
                <a:rPr lang="en-US" altLang="zh-CN" sz="700" b="1" spc="300">
                  <a:solidFill>
                    <a:schemeClr val="bg1"/>
                  </a:solidFill>
                  <a:latin typeface="微软雅黑" panose="020B0503020204020204" pitchFamily="34" charset="-122"/>
                  <a:ea typeface="微软雅黑" panose="020B0503020204020204" pitchFamily="34" charset="-122"/>
                </a:rPr>
                <a:t>NOTES ON </a:t>
              </a:r>
              <a:r>
                <a:rPr lang="zh-CN" altLang="en-US" sz="700" b="1" spc="300">
                  <a:solidFill>
                    <a:schemeClr val="bg1"/>
                  </a:solidFill>
                  <a:latin typeface="微软雅黑" panose="020B0503020204020204" pitchFamily="34" charset="-122"/>
                  <a:ea typeface="微软雅黑" panose="020B0503020204020204" pitchFamily="34" charset="-122"/>
                </a:rPr>
                <a:t>FINANCIAL REIMBURSEMENT </a:t>
              </a:r>
              <a:endParaRPr lang="zh-CN" altLang="en-US" sz="700" b="1" spc="3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979249" y="437772"/>
              <a:ext cx="391219" cy="343655"/>
              <a:chOff x="356798" y="2384426"/>
              <a:chExt cx="391219" cy="343655"/>
            </a:xfrm>
            <a:solidFill>
              <a:schemeClr val="bg1"/>
            </a:solidFill>
          </p:grpSpPr>
          <p:sp>
            <p:nvSpPr>
              <p:cNvPr id="13" name="任意多边形: 形状 12"/>
              <p:cNvSpPr/>
              <p:nvPr/>
            </p:nvSpPr>
            <p:spPr>
              <a:xfrm>
                <a:off x="356798" y="2384426"/>
                <a:ext cx="175365" cy="343655"/>
              </a:xfrm>
              <a:custGeom>
                <a:avLst/>
                <a:gdLst/>
                <a:ahLst/>
                <a:cxnLst/>
                <a:rect l="l" t="t" r="r" b="b"/>
                <a:pathLst>
                  <a:path w="175365" h="343655">
                    <a:moveTo>
                      <a:pt x="2846" y="0"/>
                    </a:moveTo>
                    <a:lnTo>
                      <a:pt x="172237" y="0"/>
                    </a:lnTo>
                    <a:cubicBezTo>
                      <a:pt x="183592" y="129019"/>
                      <a:pt x="164040" y="243570"/>
                      <a:pt x="113580" y="343655"/>
                    </a:cubicBezTo>
                    <a:lnTo>
                      <a:pt x="0" y="343655"/>
                    </a:lnTo>
                    <a:cubicBezTo>
                      <a:pt x="36478" y="278622"/>
                      <a:pt x="59826" y="219054"/>
                      <a:pt x="70042" y="164951"/>
                    </a:cubicBezTo>
                    <a:lnTo>
                      <a:pt x="2846" y="164951"/>
                    </a:lnTo>
                    <a:lnTo>
                      <a:pt x="284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 name="任意多边形: 形状 13"/>
              <p:cNvSpPr/>
              <p:nvPr/>
            </p:nvSpPr>
            <p:spPr>
              <a:xfrm>
                <a:off x="574098" y="2385860"/>
                <a:ext cx="173919" cy="342221"/>
              </a:xfrm>
              <a:custGeom>
                <a:avLst/>
                <a:gdLst/>
                <a:ahLst/>
                <a:cxnLst/>
                <a:rect l="l" t="t" r="r" b="b"/>
                <a:pathLst>
                  <a:path w="173919" h="342221">
                    <a:moveTo>
                      <a:pt x="2847" y="0"/>
                    </a:moveTo>
                    <a:lnTo>
                      <a:pt x="170781" y="0"/>
                    </a:lnTo>
                    <a:cubicBezTo>
                      <a:pt x="182151" y="127106"/>
                      <a:pt x="162629" y="241180"/>
                      <a:pt x="112214" y="342221"/>
                    </a:cubicBezTo>
                    <a:lnTo>
                      <a:pt x="0" y="342221"/>
                    </a:lnTo>
                    <a:cubicBezTo>
                      <a:pt x="36479" y="278114"/>
                      <a:pt x="59827" y="218546"/>
                      <a:pt x="70043" y="163517"/>
                    </a:cubicBezTo>
                    <a:lnTo>
                      <a:pt x="2847" y="163517"/>
                    </a:lnTo>
                    <a:lnTo>
                      <a:pt x="284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5" name="文本框 14"/>
          <p:cNvSpPr txBox="1"/>
          <p:nvPr/>
        </p:nvSpPr>
        <p:spPr>
          <a:xfrm>
            <a:off x="973749" y="68439"/>
            <a:ext cx="7621712" cy="337185"/>
          </a:xfrm>
          <a:prstGeom prst="rect">
            <a:avLst/>
          </a:prstGeom>
          <a:noFill/>
        </p:spPr>
        <p:txBody>
          <a:bodyPr wrap="square">
            <a:spAutoFit/>
          </a:bodyPr>
          <a:lstStyle/>
          <a:p>
            <a:pPr algn="dist"/>
            <a:r>
              <a:rPr lang="en-US" altLang="zh-CN" sz="1600" b="1" i="1">
                <a:solidFill>
                  <a:schemeClr val="bg1">
                    <a:lumMod val="75000"/>
                  </a:schemeClr>
                </a:solidFill>
                <a:latin typeface="微软雅黑" panose="020B0503020204020204" pitchFamily="34" charset="-122"/>
                <a:ea typeface="微软雅黑" panose="020B0503020204020204" pitchFamily="34" charset="-122"/>
              </a:rPr>
              <a:t>NOTES ON </a:t>
            </a:r>
            <a:r>
              <a:rPr lang="zh-CN" altLang="en-US" sz="1600" b="1" i="1">
                <a:solidFill>
                  <a:schemeClr val="bg1">
                    <a:lumMod val="75000"/>
                  </a:schemeClr>
                </a:solidFill>
                <a:latin typeface="微软雅黑" panose="020B0503020204020204" pitchFamily="34" charset="-122"/>
                <a:ea typeface="微软雅黑" panose="020B0503020204020204" pitchFamily="34" charset="-122"/>
              </a:rPr>
              <a:t>FINANCIAL REIMBURSEMENT </a:t>
            </a:r>
            <a:endParaRPr lang="zh-CN" altLang="en-US" sz="1600" b="1" i="1">
              <a:solidFill>
                <a:schemeClr val="bg1">
                  <a:lumMod val="7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00871" y="3334630"/>
            <a:ext cx="6980522" cy="829945"/>
          </a:xfrm>
          <a:prstGeom prst="rect">
            <a:avLst/>
          </a:prstGeom>
          <a:noFill/>
        </p:spPr>
        <p:txBody>
          <a:bodyPr wrap="square" rtlCol="0">
            <a:spAutoFit/>
          </a:bodyPr>
          <a:lstStyle/>
          <a:p>
            <a:r>
              <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智能报销</a:t>
            </a:r>
            <a:r>
              <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相关问题</a:t>
            </a:r>
            <a:endParaRPr lang="zh-CN" altLang="zh-CN" sz="48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nvGrpSpPr>
          <p:cNvPr id="24" name="组合 23"/>
          <p:cNvGrpSpPr/>
          <p:nvPr/>
        </p:nvGrpSpPr>
        <p:grpSpPr>
          <a:xfrm>
            <a:off x="638045" y="2019036"/>
            <a:ext cx="3316857" cy="860776"/>
            <a:chOff x="360872" y="2080265"/>
            <a:chExt cx="3316857" cy="860776"/>
          </a:xfrm>
        </p:grpSpPr>
        <p:sp>
          <p:nvSpPr>
            <p:cNvPr id="23" name="矩形: 圆角 22"/>
            <p:cNvSpPr/>
            <p:nvPr/>
          </p:nvSpPr>
          <p:spPr>
            <a:xfrm>
              <a:off x="360872" y="2080265"/>
              <a:ext cx="3064500" cy="860776"/>
            </a:xfrm>
            <a:prstGeom prst="roundRect">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57200" y="2110044"/>
              <a:ext cx="3220529" cy="829945"/>
            </a:xfrm>
            <a:prstGeom prst="rect">
              <a:avLst/>
            </a:prstGeom>
            <a:noFill/>
          </p:spPr>
          <p:txBody>
            <a:bodyPr wrap="square" rtlCol="0">
              <a:spAutoFit/>
            </a:bodyPr>
            <a:lstStyle/>
            <a:p>
              <a:r>
                <a:rPr lang="en-US" altLang="zh-CN" sz="4800" b="1">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PART 04</a:t>
              </a:r>
              <a:endParaRPr lang="zh-CN" altLang="zh-CN" sz="48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grpSp>
        <p:nvGrpSpPr>
          <p:cNvPr id="22" name="组合 21"/>
          <p:cNvGrpSpPr/>
          <p:nvPr/>
        </p:nvGrpSpPr>
        <p:grpSpPr>
          <a:xfrm>
            <a:off x="544413" y="6323493"/>
            <a:ext cx="533399" cy="147637"/>
            <a:chOff x="707049" y="6062662"/>
            <a:chExt cx="533399" cy="147637"/>
          </a:xfrm>
        </p:grpSpPr>
        <p:sp>
          <p:nvSpPr>
            <p:cNvPr id="19" name="椭圆 18"/>
            <p:cNvSpPr/>
            <p:nvPr/>
          </p:nvSpPr>
          <p:spPr>
            <a:xfrm>
              <a:off x="707049"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99930"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092811"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bldLst>
      <p:bldP spid="4" grpId="0" animBg="1"/>
      <p:bldP spid="5" grpId="0" animBg="1"/>
      <p:bldP spid="6" grpId="0" animBg="1"/>
      <p:bldP spid="7" grpId="0" animBg="1"/>
      <p:bldP spid="15" grpId="0"/>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2" name="矩形 1"/>
          <p:cNvSpPr/>
          <p:nvPr/>
        </p:nvSpPr>
        <p:spPr>
          <a:xfrm>
            <a:off x="958850" y="1109980"/>
            <a:ext cx="9952990" cy="1629410"/>
          </a:xfrm>
          <a:prstGeom prst="rect">
            <a:avLst/>
          </a:prstGeom>
          <a:noFill/>
        </p:spPr>
        <p:txBody>
          <a:bodyPr wrap="square">
            <a:noAutofit/>
          </a:bodyPr>
          <a:lstStyle/>
          <a:p>
            <a:pPr lvl="0" indent="0">
              <a:buClr>
                <a:srgbClr val="409DEF"/>
              </a:buClr>
              <a:buNone/>
            </a:pPr>
            <a:r>
              <a:rPr lang="en-US" altLang="zh-CN" sz="2600" dirty="0" smtClean="0">
                <a:latin typeface="等线" panose="02010600030101010101" pitchFamily="2" charset="-122"/>
                <a:ea typeface="等线" panose="02010600030101010101" pitchFamily="2" charset="-122"/>
              </a:rPr>
              <a:t>     </a:t>
            </a:r>
            <a:r>
              <a:rPr lang="zh-CN" altLang="en-US" sz="2600" dirty="0" smtClean="0">
                <a:latin typeface="等线" panose="02010600030101010101" pitchFamily="2" charset="-122"/>
                <a:ea typeface="等线" panose="02010600030101010101" pitchFamily="2" charset="-122"/>
              </a:rPr>
              <a:t>手机端扫码查验发票失败，提示学校代码异常，或者一直提示税票查验通道维护中</a:t>
            </a:r>
            <a:endParaRPr lang="zh-CN" altLang="en-US" sz="2600" dirty="0" smtClean="0">
              <a:latin typeface="等线" panose="02010600030101010101" pitchFamily="2" charset="-122"/>
              <a:ea typeface="等线" panose="02010600030101010101" pitchFamily="2" charset="-122"/>
            </a:endParaRPr>
          </a:p>
          <a:p>
            <a:pPr marL="457200" lvl="0" indent="-457200">
              <a:buClr>
                <a:srgbClr val="409DEF"/>
              </a:buClr>
              <a:buFont typeface="Wingdings" panose="05000000000000000000" charset="0"/>
              <a:buChar char="Ø"/>
            </a:pPr>
            <a:r>
              <a:rPr lang="zh-CN" altLang="en-US" sz="2600" dirty="0" smtClean="0">
                <a:latin typeface="等线" panose="02010600030101010101" pitchFamily="2" charset="-122"/>
                <a:ea typeface="等线" panose="02010600030101010101" pitchFamily="2" charset="-122"/>
              </a:rPr>
              <a:t>手机查验小程序长期未退出，登录信息失效，须点击右上角</a:t>
            </a:r>
            <a:r>
              <a:rPr lang="en-US" altLang="en-US"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退出后重新登录账号，再扫描发票查验。</a:t>
            </a:r>
            <a:endParaRPr lang="zh-CN" altLang="en-US" sz="2600" dirty="0" smtClean="0">
              <a:latin typeface="等线" panose="02010600030101010101" pitchFamily="2" charset="-122"/>
              <a:ea typeface="等线" panose="02010600030101010101" pitchFamily="2" charset="-122"/>
            </a:endParaRPr>
          </a:p>
        </p:txBody>
      </p:sp>
      <p:pic>
        <p:nvPicPr>
          <p:cNvPr id="12" name="图片 7"/>
          <p:cNvPicPr>
            <a:picLocks noChangeAspect="1" noChangeArrowheads="1"/>
          </p:cNvPicPr>
          <p:nvPr/>
        </p:nvPicPr>
        <p:blipFill>
          <a:blip r:embed="rId1"/>
          <a:srcRect/>
          <a:stretch>
            <a:fillRect/>
          </a:stretch>
        </p:blipFill>
        <p:spPr>
          <a:xfrm>
            <a:off x="2383790" y="2853055"/>
            <a:ext cx="2492375" cy="3830955"/>
          </a:xfrm>
          <a:prstGeom prst="rect">
            <a:avLst/>
          </a:prstGeom>
          <a:noFill/>
          <a:ln w="9525">
            <a:noFill/>
            <a:miter lim="800000"/>
            <a:headEnd/>
            <a:tailEnd/>
          </a:ln>
        </p:spPr>
      </p:pic>
      <p:pic>
        <p:nvPicPr>
          <p:cNvPr id="13" name="图片 6" descr="C:\Users\Admin\xwechat_files\wxid_xyfioawow8c521_10b5\temp\RWTemp\2025-09\9e20f478899dc29eb19741386f9343c8\18a6c678efadf0b21d8dcf36ce604a5f.jpg"/>
          <p:cNvPicPr>
            <a:picLocks noChangeAspect="1" noChangeArrowheads="1"/>
          </p:cNvPicPr>
          <p:nvPr/>
        </p:nvPicPr>
        <p:blipFill>
          <a:blip r:embed="rId2" cstate="print"/>
          <a:srcRect/>
          <a:stretch>
            <a:fillRect/>
          </a:stretch>
        </p:blipFill>
        <p:spPr>
          <a:xfrm>
            <a:off x="5931535" y="2853055"/>
            <a:ext cx="2430780" cy="3867150"/>
          </a:xfrm>
          <a:prstGeom prst="rect">
            <a:avLst/>
          </a:prstGeom>
          <a:noFill/>
          <a:ln w="9525">
            <a:noFill/>
            <a:miter lim="800000"/>
            <a:headEnd/>
            <a:tailEnd/>
          </a:ln>
        </p:spPr>
      </p:pic>
      <p:pic>
        <p:nvPicPr>
          <p:cNvPr id="14" name="图片 13" descr="5c756f63cbfc1"/>
          <p:cNvPicPr>
            <a:picLocks noChangeAspect="1"/>
          </p:cNvPicPr>
          <p:nvPr/>
        </p:nvPicPr>
        <p:blipFill>
          <a:blip r:embed="rId3"/>
          <a:stretch>
            <a:fillRect/>
          </a:stretch>
        </p:blipFill>
        <p:spPr>
          <a:xfrm>
            <a:off x="960755" y="1109980"/>
            <a:ext cx="467995" cy="446405"/>
          </a:xfrm>
          <a:prstGeom prst="rect">
            <a:avLst/>
          </a:prstGeom>
        </p:spPr>
      </p:pic>
    </p:spTree>
  </p:cSld>
  <p:clrMapOvr>
    <a:masterClrMapping/>
  </p:clrMapOvr>
  <p:transition spd="slow">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2" name="矩形 1"/>
          <p:cNvSpPr/>
          <p:nvPr/>
        </p:nvSpPr>
        <p:spPr>
          <a:xfrm>
            <a:off x="958850" y="1109980"/>
            <a:ext cx="9952990" cy="602615"/>
          </a:xfrm>
          <a:prstGeom prst="rect">
            <a:avLst/>
          </a:prstGeom>
          <a:noFill/>
        </p:spPr>
        <p:txBody>
          <a:bodyPr wrap="square">
            <a:noAutofit/>
          </a:bodyPr>
          <a:lstStyle/>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a:t>
            </a:r>
            <a:r>
              <a:rPr lang="zh-CN" altLang="en-US" sz="2600" dirty="0" smtClean="0">
                <a:latin typeface="等线" panose="02010600030101010101" pitchFamily="2" charset="-122"/>
                <a:ea typeface="等线" panose="02010600030101010101" pitchFamily="2" charset="-122"/>
              </a:rPr>
              <a:t>采购业务提示当前用户下没有结算单</a:t>
            </a:r>
            <a:endParaRPr lang="en-US" altLang="zh-CN"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endParaRPr lang="zh-CN" altLang="en-US" sz="2600" dirty="0" smtClean="0">
              <a:latin typeface="等线" panose="02010600030101010101" pitchFamily="2" charset="-122"/>
              <a:ea typeface="等线" panose="02010600030101010101" pitchFamily="2" charset="-122"/>
            </a:endParaRPr>
          </a:p>
        </p:txBody>
      </p:sp>
      <p:pic>
        <p:nvPicPr>
          <p:cNvPr id="3" name="图片 2"/>
          <p:cNvPicPr>
            <a:picLocks noChangeAspect="1"/>
          </p:cNvPicPr>
          <p:nvPr/>
        </p:nvPicPr>
        <p:blipFill>
          <a:blip r:embed="rId1"/>
          <a:stretch>
            <a:fillRect/>
          </a:stretch>
        </p:blipFill>
        <p:spPr>
          <a:xfrm>
            <a:off x="960755" y="1109980"/>
            <a:ext cx="476250" cy="447675"/>
          </a:xfrm>
          <a:prstGeom prst="rect">
            <a:avLst/>
          </a:prstGeom>
        </p:spPr>
      </p:pic>
      <p:sp>
        <p:nvSpPr>
          <p:cNvPr id="4" name="矩形 3"/>
          <p:cNvSpPr/>
          <p:nvPr/>
        </p:nvSpPr>
        <p:spPr>
          <a:xfrm>
            <a:off x="996950" y="1588770"/>
            <a:ext cx="9952990" cy="1901825"/>
          </a:xfrm>
          <a:prstGeom prst="rect">
            <a:avLst/>
          </a:prstGeom>
          <a:noFill/>
        </p:spPr>
        <p:txBody>
          <a:bodyPr wrap="square">
            <a:noAutofit/>
          </a:bodyPr>
          <a:lstStyle/>
          <a:p>
            <a:pPr lvl="0" indent="0">
              <a:buClr>
                <a:srgbClr val="409DEF"/>
              </a:buClr>
              <a:buFont typeface="Wingdings" panose="05000000000000000000" charset="0"/>
              <a:buChar char="Ø"/>
            </a:pPr>
            <a:r>
              <a:rPr lang="zh-CN" altLang="en-US" sz="2600" dirty="0" smtClean="0">
                <a:latin typeface="等线" panose="02010600030101010101" pitchFamily="2" charset="-122"/>
                <a:ea typeface="等线" panose="02010600030101010101" pitchFamily="2" charset="-122"/>
              </a:rPr>
              <a:t>请排查以下原因</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1.</a:t>
            </a:r>
            <a:r>
              <a:rPr lang="zh-CN" altLang="en-US" sz="2600" dirty="0" smtClean="0">
                <a:latin typeface="等线" panose="02010600030101010101" pitchFamily="2" charset="-122"/>
                <a:ea typeface="等线" panose="02010600030101010101" pitchFamily="2" charset="-122"/>
              </a:rPr>
              <a:t>采购系统未提交付款申请，需在采购系统中提交采购报销信息表。</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2.</a:t>
            </a:r>
            <a:r>
              <a:rPr lang="zh-CN" altLang="en-US" sz="2600" dirty="0" smtClean="0">
                <a:latin typeface="等线" panose="02010600030101010101" pitchFamily="2" charset="-122"/>
                <a:ea typeface="等线" panose="02010600030101010101" pitchFamily="2" charset="-122"/>
              </a:rPr>
              <a:t>报销发起人和采购发起人不一致。新系统要求采购业务由谁发起，采购报销也必须</a:t>
            </a:r>
            <a:r>
              <a:rPr lang="zh-CN" altLang="en-US" sz="2600" dirty="0" smtClean="0">
                <a:latin typeface="等线" panose="02010600030101010101" pitchFamily="2" charset="-122"/>
                <a:ea typeface="等线" panose="02010600030101010101" pitchFamily="2" charset="-122"/>
              </a:rPr>
              <a:t>那个人发起，无法使用他人账号报销。</a:t>
            </a:r>
            <a:endParaRPr lang="zh-CN" altLang="en-US" sz="2600" dirty="0" smtClean="0">
              <a:latin typeface="等线" panose="02010600030101010101" pitchFamily="2" charset="-122"/>
              <a:ea typeface="等线" panose="02010600030101010101" pitchFamily="2" charset="-122"/>
            </a:endParaRPr>
          </a:p>
        </p:txBody>
      </p:sp>
      <p:pic>
        <p:nvPicPr>
          <p:cNvPr id="5" name="图片 10" descr="C:\Users\Admin\xwechat_files\wxid_xyfioawow8c521_10b5\temp\RWTemp\2025-09\9e20f478899dc29eb19741386f9343c8\20ce53266090d1cb3095c4608774874e.png"/>
          <p:cNvPicPr>
            <a:picLocks noChangeAspect="1" noChangeArrowheads="1"/>
          </p:cNvPicPr>
          <p:nvPr/>
        </p:nvPicPr>
        <p:blipFill>
          <a:blip r:embed="rId2"/>
          <a:srcRect/>
          <a:stretch>
            <a:fillRect/>
          </a:stretch>
        </p:blipFill>
        <p:spPr>
          <a:xfrm>
            <a:off x="365760" y="3429635"/>
            <a:ext cx="5386070" cy="3307080"/>
          </a:xfrm>
          <a:prstGeom prst="rect">
            <a:avLst/>
          </a:prstGeom>
          <a:noFill/>
          <a:ln w="9525">
            <a:noFill/>
            <a:miter lim="800000"/>
            <a:headEnd/>
            <a:tailEnd/>
          </a:ln>
        </p:spPr>
      </p:pic>
      <p:pic>
        <p:nvPicPr>
          <p:cNvPr id="11" name="图片 11"/>
          <p:cNvPicPr>
            <a:picLocks noChangeAspect="1" noChangeArrowheads="1"/>
          </p:cNvPicPr>
          <p:nvPr/>
        </p:nvPicPr>
        <p:blipFill>
          <a:blip r:embed="rId3"/>
          <a:srcRect/>
          <a:stretch>
            <a:fillRect/>
          </a:stretch>
        </p:blipFill>
        <p:spPr>
          <a:xfrm>
            <a:off x="6046470" y="3429635"/>
            <a:ext cx="5478145" cy="3260090"/>
          </a:xfrm>
          <a:prstGeom prst="rect">
            <a:avLst/>
          </a:prstGeom>
          <a:noFill/>
          <a:ln w="9525">
            <a:noFill/>
            <a:miter lim="800000"/>
            <a:headEnd/>
            <a:tailEnd/>
          </a:ln>
        </p:spPr>
      </p:pic>
    </p:spTree>
  </p:cSld>
  <p:clrMapOvr>
    <a:masterClrMapping/>
  </p:clrMapOvr>
  <p:transition spd="slow">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408305" y="1012825"/>
            <a:ext cx="9952990" cy="602615"/>
          </a:xfrm>
          <a:prstGeom prst="rect">
            <a:avLst/>
          </a:prstGeom>
          <a:noFill/>
        </p:spPr>
        <p:txBody>
          <a:bodyPr wrap="square">
            <a:noAutofit/>
          </a:bodyPr>
          <a:lstStyle/>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a:t>
            </a:r>
            <a:r>
              <a:rPr lang="zh-CN" altLang="en-US" sz="2600" dirty="0" smtClean="0">
                <a:latin typeface="等线" panose="02010600030101010101" pitchFamily="2" charset="-122"/>
                <a:ea typeface="等线" panose="02010600030101010101" pitchFamily="2" charset="-122"/>
              </a:rPr>
              <a:t>智能报销系统发票查验失败，提示票据重复性检查失败</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endParaRPr lang="zh-CN" altLang="en-US" sz="2600" dirty="0" smtClean="0">
              <a:latin typeface="等线" panose="02010600030101010101" pitchFamily="2" charset="-122"/>
              <a:ea typeface="等线" panose="02010600030101010101" pitchFamily="2" charset="-122"/>
            </a:endParaRPr>
          </a:p>
        </p:txBody>
      </p:sp>
      <p:pic>
        <p:nvPicPr>
          <p:cNvPr id="4" name="图片 3"/>
          <p:cNvPicPr>
            <a:picLocks noChangeAspect="1"/>
          </p:cNvPicPr>
          <p:nvPr/>
        </p:nvPicPr>
        <p:blipFill>
          <a:blip r:embed="rId1"/>
          <a:stretch>
            <a:fillRect/>
          </a:stretch>
        </p:blipFill>
        <p:spPr>
          <a:xfrm>
            <a:off x="474980" y="1012825"/>
            <a:ext cx="476250" cy="447675"/>
          </a:xfrm>
          <a:prstGeom prst="rect">
            <a:avLst/>
          </a:prstGeom>
        </p:spPr>
      </p:pic>
      <p:sp>
        <p:nvSpPr>
          <p:cNvPr id="5" name="矩形 4"/>
          <p:cNvSpPr/>
          <p:nvPr/>
        </p:nvSpPr>
        <p:spPr>
          <a:xfrm>
            <a:off x="491490" y="1426845"/>
            <a:ext cx="11500485" cy="1665605"/>
          </a:xfrm>
          <a:prstGeom prst="rect">
            <a:avLst/>
          </a:prstGeom>
          <a:noFill/>
        </p:spPr>
        <p:txBody>
          <a:bodyPr wrap="square">
            <a:noAutofit/>
          </a:bodyPr>
          <a:lstStyle/>
          <a:p>
            <a:pPr lvl="0" indent="0">
              <a:buClr>
                <a:srgbClr val="409DEF"/>
              </a:buClr>
              <a:buFont typeface="Wingdings" panose="05000000000000000000" charset="0"/>
              <a:buChar char="Ø"/>
            </a:pPr>
            <a:r>
              <a:rPr lang="zh-CN" altLang="en-US" sz="2600" dirty="0" smtClean="0">
                <a:latin typeface="等线" panose="02010600030101010101" pitchFamily="2" charset="-122"/>
                <a:ea typeface="等线" panose="02010600030101010101" pitchFamily="2" charset="-122"/>
              </a:rPr>
              <a:t>此票据已经被本人在网上预约系统查验过，</a:t>
            </a:r>
            <a:r>
              <a:rPr lang="zh-CN" altLang="en-US" sz="2600" dirty="0" smtClean="0">
                <a:latin typeface="等线" panose="02010600030101010101" pitchFamily="2" charset="-122"/>
                <a:ea typeface="等线" panose="02010600030101010101" pitchFamily="2" charset="-122"/>
              </a:rPr>
              <a:t>或者被他人查验。</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r>
              <a:rPr lang="zh-CN" altLang="en-US" sz="2600" dirty="0" smtClean="0">
                <a:latin typeface="等线" panose="02010600030101010101" pitchFamily="2" charset="-122"/>
                <a:ea typeface="等线" panose="02010600030101010101" pitchFamily="2" charset="-122"/>
              </a:rPr>
              <a:t>如果被他人查验，需要查验人在他的系统里删除票据才能再次查验；</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r>
              <a:rPr lang="zh-CN" altLang="en-US" sz="2600" dirty="0" smtClean="0">
                <a:latin typeface="等线" panose="02010600030101010101" pitchFamily="2" charset="-122"/>
                <a:ea typeface="等线" panose="02010600030101010101" pitchFamily="2" charset="-122"/>
              </a:rPr>
              <a:t>如果本人在网上预约系统查验过，需先在网上预约系统删除认证记录，再到智能报销系统</a:t>
            </a:r>
            <a:r>
              <a:rPr lang="zh-CN" altLang="en-US" sz="2600" dirty="0" smtClean="0">
                <a:latin typeface="等线" panose="02010600030101010101" pitchFamily="2" charset="-122"/>
                <a:ea typeface="等线" panose="02010600030101010101" pitchFamily="2" charset="-122"/>
              </a:rPr>
              <a:t>重新查验</a:t>
            </a:r>
            <a:r>
              <a:rPr lang="zh-CN" altLang="en-US" sz="2600" dirty="0" smtClean="0">
                <a:latin typeface="等线" panose="02010600030101010101" pitchFamily="2" charset="-122"/>
                <a:ea typeface="等线" panose="02010600030101010101" pitchFamily="2" charset="-122"/>
              </a:rPr>
              <a:t>并报销。</a:t>
            </a:r>
            <a:endParaRPr lang="zh-CN" altLang="en-US" sz="2600" dirty="0" smtClean="0">
              <a:latin typeface="等线" panose="02010600030101010101" pitchFamily="2" charset="-122"/>
              <a:ea typeface="等线" panose="02010600030101010101" pitchFamily="2" charset="-122"/>
            </a:endParaRPr>
          </a:p>
        </p:txBody>
      </p:sp>
      <p:pic>
        <p:nvPicPr>
          <p:cNvPr id="16" name="图片 4"/>
          <p:cNvPicPr>
            <a:picLocks noChangeAspect="1" noChangeArrowheads="1"/>
          </p:cNvPicPr>
          <p:nvPr/>
        </p:nvPicPr>
        <p:blipFill>
          <a:blip r:embed="rId2" cstate="print"/>
          <a:srcRect/>
          <a:stretch>
            <a:fillRect/>
          </a:stretch>
        </p:blipFill>
        <p:spPr>
          <a:xfrm>
            <a:off x="4873625" y="2684780"/>
            <a:ext cx="7003415" cy="3988435"/>
          </a:xfrm>
          <a:prstGeom prst="rect">
            <a:avLst/>
          </a:prstGeom>
          <a:noFill/>
          <a:ln w="9525">
            <a:noFill/>
            <a:miter lim="800000"/>
            <a:headEnd/>
            <a:tailEnd/>
          </a:ln>
        </p:spPr>
      </p:pic>
    </p:spTree>
  </p:cSld>
  <p:clrMapOvr>
    <a:masterClrMapping/>
  </p:clrMapOvr>
  <p:transition spd="slow">
    <p:cu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958850" y="1109980"/>
            <a:ext cx="9952990" cy="602615"/>
          </a:xfrm>
          <a:prstGeom prst="rect">
            <a:avLst/>
          </a:prstGeom>
          <a:noFill/>
        </p:spPr>
        <p:txBody>
          <a:bodyPr wrap="square">
            <a:noAutofit/>
          </a:bodyPr>
          <a:lstStyle/>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a:t>
            </a:r>
            <a:r>
              <a:rPr lang="zh-CN" altLang="en-US" sz="2600" dirty="0" smtClean="0">
                <a:latin typeface="等线" panose="02010600030101010101" pitchFamily="2" charset="-122"/>
                <a:ea typeface="等线" panose="02010600030101010101" pitchFamily="2" charset="-122"/>
              </a:rPr>
              <a:t>发票没有报销，为什么在待报销票据列表里没有</a:t>
            </a:r>
            <a:endParaRPr lang="zh-CN" altLang="en-US" sz="2600" dirty="0" smtClean="0">
              <a:latin typeface="等线" panose="02010600030101010101" pitchFamily="2" charset="-122"/>
              <a:ea typeface="等线" panose="02010600030101010101" pitchFamily="2" charset="-122"/>
            </a:endParaRPr>
          </a:p>
        </p:txBody>
      </p:sp>
      <p:pic>
        <p:nvPicPr>
          <p:cNvPr id="4" name="图片 3"/>
          <p:cNvPicPr>
            <a:picLocks noChangeAspect="1"/>
          </p:cNvPicPr>
          <p:nvPr/>
        </p:nvPicPr>
        <p:blipFill>
          <a:blip r:embed="rId1"/>
          <a:stretch>
            <a:fillRect/>
          </a:stretch>
        </p:blipFill>
        <p:spPr>
          <a:xfrm>
            <a:off x="960755" y="1109980"/>
            <a:ext cx="476250" cy="447675"/>
          </a:xfrm>
          <a:prstGeom prst="rect">
            <a:avLst/>
          </a:prstGeom>
        </p:spPr>
      </p:pic>
      <p:sp>
        <p:nvSpPr>
          <p:cNvPr id="5" name="矩形 4"/>
          <p:cNvSpPr/>
          <p:nvPr/>
        </p:nvSpPr>
        <p:spPr>
          <a:xfrm>
            <a:off x="996950" y="1739900"/>
            <a:ext cx="9952990" cy="495300"/>
          </a:xfrm>
          <a:prstGeom prst="rect">
            <a:avLst/>
          </a:prstGeom>
          <a:noFill/>
        </p:spPr>
        <p:txBody>
          <a:bodyPr wrap="square">
            <a:noAutofit/>
          </a:bodyPr>
          <a:lstStyle/>
          <a:p>
            <a:pPr lvl="0" indent="0">
              <a:buClr>
                <a:srgbClr val="409DEF"/>
              </a:buClr>
              <a:buFont typeface="Wingdings" panose="05000000000000000000" charset="0"/>
              <a:buChar char="Ø"/>
            </a:pPr>
            <a:r>
              <a:rPr lang="zh-CN" altLang="en-US" sz="2600" dirty="0" smtClean="0">
                <a:latin typeface="等线" panose="02010600030101010101" pitchFamily="2" charset="-122"/>
                <a:ea typeface="等线" panose="02010600030101010101" pitchFamily="2" charset="-122"/>
              </a:rPr>
              <a:t>发票可能被预约单草稿绑定，需要先从我的业务里撤销草稿。</a:t>
            </a:r>
            <a:endParaRPr lang="zh-CN" altLang="en-US" sz="2600" dirty="0" smtClean="0">
              <a:latin typeface="等线" panose="02010600030101010101" pitchFamily="2" charset="-122"/>
              <a:ea typeface="等线" panose="02010600030101010101" pitchFamily="2" charset="-122"/>
            </a:endParaRPr>
          </a:p>
        </p:txBody>
      </p:sp>
      <p:pic>
        <p:nvPicPr>
          <p:cNvPr id="13" name="图片 1"/>
          <p:cNvPicPr>
            <a:picLocks noChangeAspect="1" noChangeArrowheads="1"/>
          </p:cNvPicPr>
          <p:nvPr/>
        </p:nvPicPr>
        <p:blipFill>
          <a:blip r:embed="rId2"/>
          <a:srcRect/>
          <a:stretch>
            <a:fillRect/>
          </a:stretch>
        </p:blipFill>
        <p:spPr>
          <a:xfrm>
            <a:off x="1271270" y="2339975"/>
            <a:ext cx="9996805" cy="4180205"/>
          </a:xfrm>
          <a:prstGeom prst="rect">
            <a:avLst/>
          </a:prstGeom>
          <a:noFill/>
          <a:ln w="9525">
            <a:noFill/>
            <a:miter lim="800000"/>
            <a:headEnd/>
            <a:tailEnd/>
          </a:ln>
        </p:spPr>
      </p:pic>
    </p:spTree>
  </p:cSld>
  <p:clrMapOvr>
    <a:masterClrMapping/>
  </p:clrMapOvr>
  <p:transition spd="slow">
    <p:cu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958850" y="1109980"/>
            <a:ext cx="9952990" cy="602615"/>
          </a:xfrm>
          <a:prstGeom prst="rect">
            <a:avLst/>
          </a:prstGeom>
          <a:noFill/>
        </p:spPr>
        <p:txBody>
          <a:bodyPr wrap="square">
            <a:noAutofit/>
          </a:bodyPr>
          <a:lstStyle/>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a:t>
            </a:r>
            <a:r>
              <a:rPr lang="zh-CN" altLang="en-US" sz="2600" dirty="0" smtClean="0">
                <a:latin typeface="等线" panose="02010600030101010101" pitchFamily="2" charset="-122"/>
                <a:ea typeface="等线" panose="02010600030101010101" pitchFamily="2" charset="-122"/>
              </a:rPr>
              <a:t>实际报销金额小于发票金额，一直提示有</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元未填写支付信息</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endParaRPr lang="zh-CN" altLang="en-US" sz="2600" dirty="0" smtClean="0">
              <a:latin typeface="等线" panose="02010600030101010101" pitchFamily="2" charset="-122"/>
              <a:ea typeface="等线" panose="02010600030101010101" pitchFamily="2" charset="-122"/>
            </a:endParaRPr>
          </a:p>
        </p:txBody>
      </p:sp>
      <p:pic>
        <p:nvPicPr>
          <p:cNvPr id="4" name="图片 3"/>
          <p:cNvPicPr>
            <a:picLocks noChangeAspect="1"/>
          </p:cNvPicPr>
          <p:nvPr/>
        </p:nvPicPr>
        <p:blipFill>
          <a:blip r:embed="rId1"/>
          <a:stretch>
            <a:fillRect/>
          </a:stretch>
        </p:blipFill>
        <p:spPr>
          <a:xfrm>
            <a:off x="960755" y="1109980"/>
            <a:ext cx="476250" cy="447675"/>
          </a:xfrm>
          <a:prstGeom prst="rect">
            <a:avLst/>
          </a:prstGeom>
        </p:spPr>
      </p:pic>
      <p:sp>
        <p:nvSpPr>
          <p:cNvPr id="5" name="矩形 4"/>
          <p:cNvSpPr/>
          <p:nvPr/>
        </p:nvSpPr>
        <p:spPr>
          <a:xfrm>
            <a:off x="996950" y="1739900"/>
            <a:ext cx="9952990" cy="534670"/>
          </a:xfrm>
          <a:prstGeom prst="rect">
            <a:avLst/>
          </a:prstGeom>
          <a:noFill/>
        </p:spPr>
        <p:txBody>
          <a:bodyPr wrap="square">
            <a:noAutofit/>
          </a:bodyPr>
          <a:lstStyle/>
          <a:p>
            <a:pPr lvl="0" indent="0">
              <a:buClr>
                <a:srgbClr val="409DEF"/>
              </a:buClr>
              <a:buFont typeface="Wingdings" panose="05000000000000000000" charset="0"/>
              <a:buChar char="Ø"/>
            </a:pPr>
            <a:r>
              <a:rPr lang="zh-CN" altLang="en-US" sz="2600" dirty="0" smtClean="0">
                <a:latin typeface="等线" panose="02010600030101010101" pitchFamily="2" charset="-122"/>
                <a:ea typeface="等线" panose="02010600030101010101" pitchFamily="2" charset="-122"/>
              </a:rPr>
              <a:t>点击报销金额处的数字，修改成实际报销金额。</a:t>
            </a:r>
            <a:endParaRPr lang="zh-CN" altLang="en-US" sz="2600" dirty="0" smtClean="0">
              <a:latin typeface="等线" panose="02010600030101010101" pitchFamily="2" charset="-122"/>
              <a:ea typeface="等线" panose="02010600030101010101" pitchFamily="2" charset="-122"/>
            </a:endParaRPr>
          </a:p>
        </p:txBody>
      </p:sp>
      <p:pic>
        <p:nvPicPr>
          <p:cNvPr id="19" name="图片 19"/>
          <p:cNvPicPr>
            <a:picLocks noChangeAspect="1" noChangeArrowheads="1"/>
          </p:cNvPicPr>
          <p:nvPr/>
        </p:nvPicPr>
        <p:blipFill>
          <a:blip r:embed="rId2"/>
          <a:srcRect/>
          <a:stretch>
            <a:fillRect/>
          </a:stretch>
        </p:blipFill>
        <p:spPr>
          <a:xfrm>
            <a:off x="116840" y="2331085"/>
            <a:ext cx="5754370" cy="3702685"/>
          </a:xfrm>
          <a:prstGeom prst="rect">
            <a:avLst/>
          </a:prstGeom>
          <a:noFill/>
          <a:ln w="9525">
            <a:noFill/>
            <a:miter lim="800000"/>
            <a:headEnd/>
            <a:tailEnd/>
          </a:ln>
        </p:spPr>
      </p:pic>
      <p:pic>
        <p:nvPicPr>
          <p:cNvPr id="22" name="图片 22"/>
          <p:cNvPicPr>
            <a:picLocks noChangeAspect="1" noChangeArrowheads="1"/>
          </p:cNvPicPr>
          <p:nvPr/>
        </p:nvPicPr>
        <p:blipFill>
          <a:blip r:embed="rId3"/>
          <a:srcRect/>
          <a:stretch>
            <a:fillRect/>
          </a:stretch>
        </p:blipFill>
        <p:spPr>
          <a:xfrm>
            <a:off x="6052185" y="2311400"/>
            <a:ext cx="6063615" cy="3789680"/>
          </a:xfrm>
          <a:prstGeom prst="rect">
            <a:avLst/>
          </a:prstGeom>
          <a:noFill/>
          <a:ln w="9525">
            <a:noFill/>
            <a:miter lim="800000"/>
            <a:headEnd/>
            <a:tailEnd/>
          </a:ln>
        </p:spPr>
      </p:pic>
    </p:spTree>
  </p:cSld>
  <p:clrMapOvr>
    <a:masterClrMapping/>
  </p:clrMapOvr>
  <p:transition spd="slow">
    <p:cu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958850" y="1109980"/>
            <a:ext cx="9952990" cy="602615"/>
          </a:xfrm>
          <a:prstGeom prst="rect">
            <a:avLst/>
          </a:prstGeom>
          <a:noFill/>
        </p:spPr>
        <p:txBody>
          <a:bodyPr wrap="square">
            <a:noAutofit/>
          </a:bodyPr>
          <a:lstStyle/>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a:t>
            </a:r>
            <a:r>
              <a:rPr lang="zh-CN" altLang="en-US" sz="2600" dirty="0" smtClean="0">
                <a:latin typeface="等线" panose="02010600030101010101" pitchFamily="2" charset="-122"/>
                <a:ea typeface="等线" panose="02010600030101010101" pitchFamily="2" charset="-122"/>
              </a:rPr>
              <a:t>外文票据如何报销（非税发票类似）</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endParaRPr lang="zh-CN" altLang="en-US" sz="2600" dirty="0" smtClean="0">
              <a:latin typeface="等线" panose="02010600030101010101" pitchFamily="2" charset="-122"/>
              <a:ea typeface="等线" panose="02010600030101010101" pitchFamily="2" charset="-122"/>
            </a:endParaRPr>
          </a:p>
        </p:txBody>
      </p:sp>
      <p:pic>
        <p:nvPicPr>
          <p:cNvPr id="4" name="图片 3"/>
          <p:cNvPicPr>
            <a:picLocks noChangeAspect="1"/>
          </p:cNvPicPr>
          <p:nvPr/>
        </p:nvPicPr>
        <p:blipFill>
          <a:blip r:embed="rId1"/>
          <a:stretch>
            <a:fillRect/>
          </a:stretch>
        </p:blipFill>
        <p:spPr>
          <a:xfrm>
            <a:off x="960755" y="1109980"/>
            <a:ext cx="476250" cy="447675"/>
          </a:xfrm>
          <a:prstGeom prst="rect">
            <a:avLst/>
          </a:prstGeom>
        </p:spPr>
      </p:pic>
      <p:sp>
        <p:nvSpPr>
          <p:cNvPr id="5" name="矩形 4"/>
          <p:cNvSpPr/>
          <p:nvPr/>
        </p:nvSpPr>
        <p:spPr>
          <a:xfrm>
            <a:off x="996950" y="1739900"/>
            <a:ext cx="9952990" cy="1657985"/>
          </a:xfrm>
          <a:prstGeom prst="rect">
            <a:avLst/>
          </a:prstGeom>
          <a:noFill/>
        </p:spPr>
        <p:txBody>
          <a:bodyPr wrap="square">
            <a:noAutofit/>
          </a:bodyPr>
          <a:lstStyle/>
          <a:p>
            <a:pPr lvl="0" indent="0">
              <a:buClr>
                <a:srgbClr val="409DEF"/>
              </a:buClr>
              <a:buFont typeface="Wingdings" panose="05000000000000000000" charset="0"/>
              <a:buChar char="Ø"/>
            </a:pPr>
            <a:r>
              <a:rPr lang="en-US" altLang="zh-CN" sz="2600" dirty="0" smtClean="0">
                <a:latin typeface="等线" panose="02010600030101010101" pitchFamily="2" charset="-122"/>
                <a:ea typeface="等线" panose="02010600030101010101" pitchFamily="2" charset="-122"/>
              </a:rPr>
              <a:t>1.</a:t>
            </a:r>
            <a:r>
              <a:rPr lang="zh-CN" altLang="en-US" sz="2600" dirty="0" smtClean="0">
                <a:latin typeface="等线" panose="02010600030101010101" pitchFamily="2" charset="-122"/>
                <a:ea typeface="等线" panose="02010600030101010101" pitchFamily="2" charset="-122"/>
              </a:rPr>
              <a:t>将国外收据（</a:t>
            </a:r>
            <a:r>
              <a:rPr lang="en-US" altLang="zh-CN" sz="2600" dirty="0" smtClean="0">
                <a:latin typeface="等线" panose="02010600030101010101" pitchFamily="2" charset="-122"/>
                <a:ea typeface="等线" panose="02010600030101010101" pitchFamily="2" charset="-122"/>
              </a:rPr>
              <a:t>invoice</a:t>
            </a:r>
            <a:r>
              <a:rPr lang="zh-CN" altLang="en-US" sz="2600" dirty="0" smtClean="0">
                <a:latin typeface="等线" panose="02010600030101010101" pitchFamily="2" charset="-122"/>
                <a:ea typeface="等线" panose="02010600030101010101" pitchFamily="2" charset="-122"/>
              </a:rPr>
              <a:t>、</a:t>
            </a:r>
            <a:r>
              <a:rPr lang="en-US" altLang="zh-CN" sz="2600" dirty="0" smtClean="0">
                <a:latin typeface="等线" panose="02010600030101010101" pitchFamily="2" charset="-122"/>
                <a:ea typeface="等线" panose="02010600030101010101" pitchFamily="2" charset="-122"/>
              </a:rPr>
              <a:t>receipt</a:t>
            </a:r>
            <a:r>
              <a:rPr lang="zh-CN" altLang="en-US" sz="2600" dirty="0" smtClean="0">
                <a:latin typeface="等线" panose="02010600030101010101" pitchFamily="2" charset="-122"/>
                <a:ea typeface="等线" panose="02010600030101010101" pitchFamily="2" charset="-122"/>
              </a:rPr>
              <a:t>或者其他证明材料）在发票上传模块中上传；</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Char char="Ø"/>
            </a:pPr>
            <a:r>
              <a:rPr lang="en-US" altLang="zh-CN" sz="2600" dirty="0" smtClean="0">
                <a:latin typeface="等线" panose="02010600030101010101" pitchFamily="2" charset="-122"/>
                <a:ea typeface="等线" panose="02010600030101010101" pitchFamily="2" charset="-122"/>
              </a:rPr>
              <a:t>2.</a:t>
            </a:r>
            <a:r>
              <a:rPr lang="zh-CN" altLang="en-US" sz="2600" dirty="0" smtClean="0">
                <a:latin typeface="等线" panose="02010600030101010101" pitchFamily="2" charset="-122"/>
                <a:ea typeface="等线" panose="02010600030101010101" pitchFamily="2" charset="-122"/>
              </a:rPr>
              <a:t>此时状态为</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疑问：其他票据（需要确认）</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，点击状态处的红色文字，选择票据类型</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其他可报销票据</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a:t>
            </a:r>
            <a:endParaRPr lang="zh-CN" altLang="en-US" sz="2600" dirty="0" smtClean="0">
              <a:latin typeface="等线" panose="02010600030101010101" pitchFamily="2" charset="-122"/>
              <a:ea typeface="等线" panose="02010600030101010101" pitchFamily="2" charset="-122"/>
            </a:endParaRPr>
          </a:p>
        </p:txBody>
      </p:sp>
      <p:pic>
        <p:nvPicPr>
          <p:cNvPr id="2" name="图片 3"/>
          <p:cNvPicPr>
            <a:picLocks noChangeAspect="1" noChangeArrowheads="1"/>
          </p:cNvPicPr>
          <p:nvPr/>
        </p:nvPicPr>
        <p:blipFill>
          <a:blip r:embed="rId2"/>
          <a:srcRect/>
          <a:stretch>
            <a:fillRect/>
          </a:stretch>
        </p:blipFill>
        <p:spPr>
          <a:xfrm>
            <a:off x="483870" y="3425190"/>
            <a:ext cx="11457305" cy="2874010"/>
          </a:xfrm>
          <a:prstGeom prst="rect">
            <a:avLst/>
          </a:prstGeom>
          <a:noFill/>
          <a:ln w="9525">
            <a:noFill/>
            <a:miter lim="800000"/>
            <a:headEnd/>
            <a:tailEnd/>
          </a:ln>
        </p:spPr>
      </p:pic>
    </p:spTree>
  </p:cSld>
  <p:clrMapOvr>
    <a:masterClrMapping/>
  </p:clrMapOvr>
  <p:transition spd="slow">
    <p:cut/>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958850" y="1109980"/>
            <a:ext cx="9952990" cy="602615"/>
          </a:xfrm>
          <a:prstGeom prst="rect">
            <a:avLst/>
          </a:prstGeom>
          <a:noFill/>
        </p:spPr>
        <p:txBody>
          <a:bodyPr wrap="square">
            <a:noAutofit/>
          </a:bodyPr>
          <a:lstStyle/>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a:t>
            </a:r>
            <a:r>
              <a:rPr lang="zh-CN" altLang="en-US" sz="2600" dirty="0" smtClean="0">
                <a:latin typeface="等线" panose="02010600030101010101" pitchFamily="2" charset="-122"/>
                <a:ea typeface="等线" panose="02010600030101010101" pitchFamily="2" charset="-122"/>
              </a:rPr>
              <a:t>外文票据如何报销（非税发票类似）</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endParaRPr lang="zh-CN" altLang="en-US" sz="2600" dirty="0" smtClean="0">
              <a:latin typeface="等线" panose="02010600030101010101" pitchFamily="2" charset="-122"/>
              <a:ea typeface="等线" panose="02010600030101010101" pitchFamily="2" charset="-122"/>
            </a:endParaRPr>
          </a:p>
        </p:txBody>
      </p:sp>
      <p:pic>
        <p:nvPicPr>
          <p:cNvPr id="4" name="图片 3"/>
          <p:cNvPicPr>
            <a:picLocks noChangeAspect="1"/>
          </p:cNvPicPr>
          <p:nvPr/>
        </p:nvPicPr>
        <p:blipFill>
          <a:blip r:embed="rId1"/>
          <a:stretch>
            <a:fillRect/>
          </a:stretch>
        </p:blipFill>
        <p:spPr>
          <a:xfrm>
            <a:off x="960755" y="1109980"/>
            <a:ext cx="476250" cy="447675"/>
          </a:xfrm>
          <a:prstGeom prst="rect">
            <a:avLst/>
          </a:prstGeom>
        </p:spPr>
      </p:pic>
      <p:sp>
        <p:nvSpPr>
          <p:cNvPr id="2" name="矩形 1"/>
          <p:cNvSpPr/>
          <p:nvPr/>
        </p:nvSpPr>
        <p:spPr>
          <a:xfrm>
            <a:off x="958850" y="1653540"/>
            <a:ext cx="9952990" cy="980440"/>
          </a:xfrm>
          <a:prstGeom prst="rect">
            <a:avLst/>
          </a:prstGeom>
          <a:noFill/>
        </p:spPr>
        <p:txBody>
          <a:bodyPr wrap="square">
            <a:noAutofit/>
          </a:bodyPr>
          <a:lstStyle/>
          <a:p>
            <a:pPr lvl="0" indent="0">
              <a:buClr>
                <a:srgbClr val="409DEF"/>
              </a:buClr>
              <a:buFont typeface="Wingdings" panose="05000000000000000000" charset="0"/>
              <a:buChar char="Ø"/>
            </a:pPr>
            <a:r>
              <a:rPr lang="en-US" altLang="zh-CN" sz="2600" dirty="0" smtClean="0">
                <a:latin typeface="等线" panose="02010600030101010101" pitchFamily="2" charset="-122"/>
                <a:ea typeface="等线" panose="02010600030101010101" pitchFamily="2" charset="-122"/>
              </a:rPr>
              <a:t>3.</a:t>
            </a:r>
            <a:r>
              <a:rPr lang="zh-CN" altLang="en-US" sz="2600" dirty="0" smtClean="0">
                <a:latin typeface="等线" panose="02010600030101010101" pitchFamily="2" charset="-122"/>
                <a:ea typeface="等线" panose="02010600030101010101" pitchFamily="2" charset="-122"/>
              </a:rPr>
              <a:t>录入修改商品明细，商品名称选择境外版面费，输入金额并保存；</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Char char="Ø"/>
            </a:pPr>
            <a:r>
              <a:rPr lang="en-US" altLang="zh-CN" sz="2600" dirty="0" smtClean="0">
                <a:latin typeface="等线" panose="02010600030101010101" pitchFamily="2" charset="-122"/>
                <a:ea typeface="等线" panose="02010600030101010101" pitchFamily="2" charset="-122"/>
              </a:rPr>
              <a:t>4.</a:t>
            </a:r>
            <a:r>
              <a:rPr lang="zh-CN" altLang="en-US" sz="2600" dirty="0" smtClean="0">
                <a:latin typeface="等线" panose="02010600030101010101" pitchFamily="2" charset="-122"/>
                <a:ea typeface="等线" panose="02010600030101010101" pitchFamily="2" charset="-122"/>
              </a:rPr>
              <a:t>发票状态为正常后</a:t>
            </a:r>
            <a:r>
              <a:rPr lang="zh-CN" altLang="en-US" sz="2600" dirty="0" smtClean="0">
                <a:latin typeface="等线" panose="02010600030101010101" pitchFamily="2" charset="-122"/>
                <a:ea typeface="等线" panose="02010600030101010101" pitchFamily="2" charset="-122"/>
              </a:rPr>
              <a:t>即可报销。</a:t>
            </a:r>
            <a:endParaRPr lang="zh-CN" altLang="en-US" sz="2600" dirty="0" smtClean="0">
              <a:latin typeface="等线" panose="02010600030101010101" pitchFamily="2" charset="-122"/>
              <a:ea typeface="等线" panose="02010600030101010101" pitchFamily="2" charset="-122"/>
            </a:endParaRPr>
          </a:p>
        </p:txBody>
      </p:sp>
      <p:pic>
        <p:nvPicPr>
          <p:cNvPr id="5" name="图片 4"/>
          <p:cNvPicPr>
            <a:picLocks noChangeAspect="1"/>
          </p:cNvPicPr>
          <p:nvPr/>
        </p:nvPicPr>
        <p:blipFill>
          <a:blip r:embed="rId2"/>
          <a:stretch>
            <a:fillRect/>
          </a:stretch>
        </p:blipFill>
        <p:spPr>
          <a:xfrm>
            <a:off x="382270" y="2517140"/>
            <a:ext cx="5398770" cy="4256405"/>
          </a:xfrm>
          <a:prstGeom prst="rect">
            <a:avLst/>
          </a:prstGeom>
          <a:noFill/>
          <a:ln w="9525">
            <a:noFill/>
          </a:ln>
        </p:spPr>
      </p:pic>
      <p:pic>
        <p:nvPicPr>
          <p:cNvPr id="11" name="图片 10"/>
          <p:cNvPicPr>
            <a:picLocks noChangeAspect="1"/>
          </p:cNvPicPr>
          <p:nvPr/>
        </p:nvPicPr>
        <p:blipFill>
          <a:blip r:embed="rId3"/>
          <a:stretch>
            <a:fillRect/>
          </a:stretch>
        </p:blipFill>
        <p:spPr>
          <a:xfrm>
            <a:off x="5854700" y="2488565"/>
            <a:ext cx="6174740" cy="4277360"/>
          </a:xfrm>
          <a:prstGeom prst="rect">
            <a:avLst/>
          </a:prstGeom>
          <a:noFill/>
          <a:ln w="9525">
            <a:noFill/>
          </a:ln>
        </p:spPr>
      </p:pic>
    </p:spTree>
  </p:cSld>
  <p:clrMapOvr>
    <a:masterClrMapping/>
  </p:clrMapOvr>
  <p:transition spd="slow">
    <p:cu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958850" y="1109980"/>
            <a:ext cx="9952990" cy="602615"/>
          </a:xfrm>
          <a:prstGeom prst="rect">
            <a:avLst/>
          </a:prstGeom>
          <a:noFill/>
        </p:spPr>
        <p:txBody>
          <a:bodyPr wrap="square">
            <a:noAutofit/>
          </a:bodyPr>
          <a:lstStyle/>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a:t>
            </a:r>
            <a:r>
              <a:rPr lang="zh-CN" altLang="en-US" sz="2600" dirty="0" smtClean="0">
                <a:latin typeface="等线" panose="02010600030101010101" pitchFamily="2" charset="-122"/>
                <a:ea typeface="等线" panose="02010600030101010101" pitchFamily="2" charset="-122"/>
              </a:rPr>
              <a:t>租车业务要拿差旅补贴，应该如何报销？</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endParaRPr lang="zh-CN" altLang="en-US" sz="2600" dirty="0" smtClean="0">
              <a:latin typeface="等线" panose="02010600030101010101" pitchFamily="2" charset="-122"/>
              <a:ea typeface="等线" panose="02010600030101010101" pitchFamily="2" charset="-122"/>
            </a:endParaRPr>
          </a:p>
        </p:txBody>
      </p:sp>
      <p:pic>
        <p:nvPicPr>
          <p:cNvPr id="4" name="图片 3"/>
          <p:cNvPicPr>
            <a:picLocks noChangeAspect="1"/>
          </p:cNvPicPr>
          <p:nvPr/>
        </p:nvPicPr>
        <p:blipFill>
          <a:blip r:embed="rId1"/>
          <a:stretch>
            <a:fillRect/>
          </a:stretch>
        </p:blipFill>
        <p:spPr>
          <a:xfrm>
            <a:off x="960755" y="1109980"/>
            <a:ext cx="476250" cy="447675"/>
          </a:xfrm>
          <a:prstGeom prst="rect">
            <a:avLst/>
          </a:prstGeom>
        </p:spPr>
      </p:pic>
      <p:sp>
        <p:nvSpPr>
          <p:cNvPr id="5" name="矩形 4"/>
          <p:cNvSpPr/>
          <p:nvPr/>
        </p:nvSpPr>
        <p:spPr>
          <a:xfrm>
            <a:off x="996950" y="1739900"/>
            <a:ext cx="9952990" cy="1901825"/>
          </a:xfrm>
          <a:prstGeom prst="rect">
            <a:avLst/>
          </a:prstGeom>
          <a:noFill/>
        </p:spPr>
        <p:txBody>
          <a:bodyPr wrap="square">
            <a:noAutofit/>
          </a:bodyPr>
          <a:lstStyle/>
          <a:p>
            <a:pPr lvl="0" indent="0">
              <a:buClr>
                <a:srgbClr val="409DEF"/>
              </a:buClr>
              <a:buFont typeface="Wingdings" panose="05000000000000000000" charset="0"/>
              <a:buChar char="Ø"/>
            </a:pPr>
            <a:r>
              <a:rPr lang="zh-CN" altLang="en-US" sz="2600" dirty="0" smtClean="0">
                <a:latin typeface="等线" panose="02010600030101010101" pitchFamily="2" charset="-122"/>
                <a:ea typeface="等线" panose="02010600030101010101" pitchFamily="2" charset="-122"/>
              </a:rPr>
              <a:t>租车需要在采购系统申报，通过集采业务模块报销。如果同时要拿差旅补贴，有三种方式。</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r>
              <a:rPr lang="en-US" altLang="zh-CN" sz="2600" dirty="0" smtClean="0">
                <a:latin typeface="等线" panose="02010600030101010101" pitchFamily="2" charset="-122"/>
                <a:ea typeface="等线" panose="02010600030101010101" pitchFamily="2" charset="-122"/>
              </a:rPr>
              <a:t>        1</a:t>
            </a:r>
            <a:r>
              <a:rPr lang="zh-CN" altLang="en-US" sz="2600" dirty="0" smtClean="0">
                <a:latin typeface="等线" panose="02010600030101010101" pitchFamily="2" charset="-122"/>
                <a:ea typeface="等线" panose="02010600030101010101" pitchFamily="2" charset="-122"/>
              </a:rPr>
              <a:t>、差旅补贴单独通过网上预约报账（旧系统）单独报销；</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r>
              <a:rPr lang="en-US" altLang="zh-CN" sz="2600" dirty="0" smtClean="0">
                <a:latin typeface="等线" panose="02010600030101010101" pitchFamily="2" charset="-122"/>
                <a:ea typeface="等线" panose="02010600030101010101" pitchFamily="2" charset="-122"/>
              </a:rPr>
              <a:t>        2</a:t>
            </a:r>
            <a:r>
              <a:rPr lang="zh-CN" altLang="en-US" sz="2600" dirty="0" smtClean="0">
                <a:latin typeface="等线" panose="02010600030101010101" pitchFamily="2" charset="-122"/>
                <a:ea typeface="等线" panose="02010600030101010101" pitchFamily="2" charset="-122"/>
              </a:rPr>
              <a:t>、差旅补贴通过智能报销系统国内旅费业务模块报销，在我的发票中上传用车结算单，修改票据类型为</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其他可报销票据</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，商品明细选择</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伙食补助及公杂费</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，手工输入补贴金额，点击前往报销进行报销；</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r>
              <a:rPr lang="en-US" altLang="zh-CN" sz="2600" dirty="0" smtClean="0">
                <a:latin typeface="等线" panose="02010600030101010101" pitchFamily="2" charset="-122"/>
                <a:ea typeface="等线" panose="02010600030101010101" pitchFamily="2" charset="-122"/>
              </a:rPr>
              <a:t>        3</a:t>
            </a:r>
            <a:r>
              <a:rPr lang="zh-CN" altLang="en-US" sz="2600" dirty="0" smtClean="0">
                <a:latin typeface="等线" panose="02010600030101010101" pitchFamily="2" charset="-122"/>
                <a:ea typeface="等线" panose="02010600030101010101" pitchFamily="2" charset="-122"/>
              </a:rPr>
              <a:t>、差旅补贴通过智能报销系统集采业务模块报销，参照第二点上传用车结算单后，勾选用车结算单和租车发票一起在集采业务模块报销，</a:t>
            </a:r>
            <a:r>
              <a:rPr lang="zh-CN" altLang="en-US" sz="2600" b="1" dirty="0" smtClean="0">
                <a:solidFill>
                  <a:srgbClr val="FF0000"/>
                </a:solidFill>
                <a:latin typeface="等线" panose="02010600030101010101" pitchFamily="2" charset="-122"/>
                <a:ea typeface="等线" panose="02010600030101010101" pitchFamily="2" charset="-122"/>
              </a:rPr>
              <a:t>注意必须在上传其他附件中上传差旅审批单</a:t>
            </a:r>
            <a:r>
              <a:rPr lang="zh-CN" altLang="en-US" sz="2600" dirty="0" smtClean="0">
                <a:latin typeface="等线" panose="02010600030101010101" pitchFamily="2" charset="-122"/>
                <a:ea typeface="等线" panose="02010600030101010101" pitchFamily="2" charset="-122"/>
              </a:rPr>
              <a:t>。</a:t>
            </a:r>
            <a:endParaRPr lang="zh-CN" altLang="en-US" sz="2600" dirty="0" smtClean="0">
              <a:latin typeface="等线" panose="02010600030101010101" pitchFamily="2" charset="-122"/>
              <a:ea typeface="等线" panose="02010600030101010101" pitchFamily="2" charset="-122"/>
            </a:endParaRPr>
          </a:p>
        </p:txBody>
      </p:sp>
    </p:spTree>
  </p:cSld>
  <p:clrMapOvr>
    <a:masterClrMapping/>
  </p:clrMapOvr>
  <p:transition spd="slow">
    <p:cu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958850" y="1109980"/>
            <a:ext cx="9952990" cy="602615"/>
          </a:xfrm>
          <a:prstGeom prst="rect">
            <a:avLst/>
          </a:prstGeom>
          <a:noFill/>
        </p:spPr>
        <p:txBody>
          <a:bodyPr wrap="square">
            <a:noAutofit/>
          </a:bodyPr>
          <a:lstStyle/>
          <a:p>
            <a:pPr lvl="0" indent="0">
              <a:buClr>
                <a:srgbClr val="409DEF"/>
              </a:buClr>
              <a:buFont typeface="Wingdings" panose="05000000000000000000" pitchFamily="2" charset="2"/>
              <a:buNone/>
            </a:pPr>
            <a:r>
              <a:rPr lang="en-US" altLang="zh-CN" sz="2600" dirty="0" smtClean="0">
                <a:latin typeface="等线" panose="02010600030101010101" pitchFamily="2" charset="-122"/>
                <a:ea typeface="等线" panose="02010600030101010101" pitchFamily="2" charset="-122"/>
              </a:rPr>
              <a:t>    </a:t>
            </a:r>
            <a:r>
              <a:rPr lang="zh-CN" altLang="en-US" sz="2600" dirty="0" smtClean="0">
                <a:latin typeface="等线" panose="02010600030101010101" pitchFamily="2" charset="-122"/>
                <a:ea typeface="等线" panose="02010600030101010101" pitchFamily="2" charset="-122"/>
              </a:rPr>
              <a:t>租车业务要拿差旅补贴，应该如何报销？</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endParaRPr lang="zh-CN" altLang="en-US" sz="2600" dirty="0" smtClean="0">
              <a:latin typeface="等线" panose="02010600030101010101" pitchFamily="2" charset="-122"/>
              <a:ea typeface="等线" panose="02010600030101010101" pitchFamily="2" charset="-122"/>
            </a:endParaRPr>
          </a:p>
        </p:txBody>
      </p:sp>
      <p:pic>
        <p:nvPicPr>
          <p:cNvPr id="4" name="图片 3"/>
          <p:cNvPicPr>
            <a:picLocks noChangeAspect="1"/>
          </p:cNvPicPr>
          <p:nvPr/>
        </p:nvPicPr>
        <p:blipFill>
          <a:blip r:embed="rId1"/>
          <a:stretch>
            <a:fillRect/>
          </a:stretch>
        </p:blipFill>
        <p:spPr>
          <a:xfrm>
            <a:off x="960755" y="1109980"/>
            <a:ext cx="476250" cy="447675"/>
          </a:xfrm>
          <a:prstGeom prst="rect">
            <a:avLst/>
          </a:prstGeom>
        </p:spPr>
      </p:pic>
      <p:pic>
        <p:nvPicPr>
          <p:cNvPr id="24" name="图片 1"/>
          <p:cNvPicPr>
            <a:picLocks noChangeAspect="1" noChangeArrowheads="1"/>
          </p:cNvPicPr>
          <p:nvPr/>
        </p:nvPicPr>
        <p:blipFill>
          <a:blip r:embed="rId2"/>
          <a:srcRect/>
          <a:stretch>
            <a:fillRect/>
          </a:stretch>
        </p:blipFill>
        <p:spPr>
          <a:xfrm>
            <a:off x="2402205" y="1759585"/>
            <a:ext cx="7259955" cy="4164330"/>
          </a:xfrm>
          <a:prstGeom prst="rect">
            <a:avLst/>
          </a:prstGeom>
          <a:noFill/>
          <a:ln w="9525">
            <a:noFill/>
            <a:miter lim="800000"/>
            <a:headEnd/>
            <a:tailEnd/>
          </a:ln>
        </p:spPr>
      </p:pic>
      <p:sp>
        <p:nvSpPr>
          <p:cNvPr id="2" name="文本框 1"/>
          <p:cNvSpPr txBox="1"/>
          <p:nvPr/>
        </p:nvSpPr>
        <p:spPr>
          <a:xfrm>
            <a:off x="3556000" y="6225858"/>
            <a:ext cx="5080000" cy="337185"/>
          </a:xfrm>
          <a:prstGeom prst="rect">
            <a:avLst/>
          </a:prstGeom>
        </p:spPr>
        <p:txBody>
          <a:bodyPr>
            <a:spAutoFit/>
          </a:bodyPr>
          <a:p>
            <a:pPr marL="0" indent="0" algn="ctr" defTabSz="266700">
              <a:spcBef>
                <a:spcPct val="0"/>
              </a:spcBef>
              <a:spcAft>
                <a:spcPct val="0"/>
              </a:spcAft>
            </a:pPr>
            <a:r>
              <a:rPr lang="zh-CN" altLang="en-US" sz="1600">
                <a:latin typeface="宋体" panose="02010600030101010101" pitchFamily="2" charset="-122"/>
                <a:ea typeface="宋体" panose="02010600030101010101" pitchFamily="2" charset="-122"/>
              </a:rPr>
              <a:t>上传用车结算单报销差旅补贴示例</a:t>
            </a:r>
            <a:endParaRPr lang="zh-CN" altLang="en-US" sz="1600">
              <a:latin typeface="宋体" panose="02010600030101010101" pitchFamily="2" charset="-122"/>
              <a:ea typeface="宋体" panose="02010600030101010101" pitchFamily="2" charset="-122"/>
            </a:endParaRPr>
          </a:p>
        </p:txBody>
      </p:sp>
    </p:spTree>
  </p:cSld>
  <p:clrMapOvr>
    <a:masterClrMapping/>
  </p:clrMapOvr>
  <p:transition spd="slow">
    <p:cu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958850" y="1109980"/>
            <a:ext cx="9952990" cy="832485"/>
          </a:xfrm>
          <a:prstGeom prst="rect">
            <a:avLst/>
          </a:prstGeom>
          <a:noFill/>
        </p:spPr>
        <p:txBody>
          <a:bodyPr wrap="square">
            <a:noAutofit/>
          </a:bodyPr>
          <a:lstStyle/>
          <a:p>
            <a:pPr marL="457200" lvl="0" indent="-457200">
              <a:buClr>
                <a:srgbClr val="409DEF"/>
              </a:buClr>
              <a:buFont typeface="Wingdings" panose="05000000000000000000" charset="0"/>
              <a:buChar char="l"/>
            </a:pPr>
            <a:r>
              <a:rPr lang="zh-CN" altLang="en-US" sz="2600" dirty="0" smtClean="0">
                <a:latin typeface="等线" panose="02010600030101010101" pitchFamily="2" charset="-122"/>
                <a:ea typeface="等线" panose="02010600030101010101" pitchFamily="2" charset="-122"/>
              </a:rPr>
              <a:t>报销单状态显示</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已预约待投递</a:t>
            </a:r>
            <a:r>
              <a:rPr lang="en-US" altLang="zh-CN" sz="2600" dirty="0" smtClean="0">
                <a:latin typeface="等线" panose="02010600030101010101" pitchFamily="2" charset="-122"/>
                <a:ea typeface="等线" panose="02010600030101010101" pitchFamily="2" charset="-122"/>
              </a:rPr>
              <a:t>”</a:t>
            </a:r>
            <a:r>
              <a:rPr lang="zh-CN" altLang="en-US" sz="2600" dirty="0" smtClean="0">
                <a:latin typeface="等线" panose="02010600030101010101" pitchFamily="2" charset="-122"/>
                <a:ea typeface="等线" panose="02010600030101010101" pitchFamily="2" charset="-122"/>
              </a:rPr>
              <a:t>的单子需要打印并线下提交报销材料（可选择预约报销自助投递机）。</a:t>
            </a:r>
            <a:endParaRPr lang="zh-CN" altLang="en-US"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endParaRPr lang="zh-CN" altLang="en-US" sz="2600" dirty="0" smtClean="0">
              <a:latin typeface="等线" panose="02010600030101010101" pitchFamily="2" charset="-122"/>
              <a:ea typeface="等线" panose="02010600030101010101" pitchFamily="2" charset="-122"/>
            </a:endParaRPr>
          </a:p>
        </p:txBody>
      </p:sp>
      <p:pic>
        <p:nvPicPr>
          <p:cNvPr id="1027" name="Picture 3"/>
          <p:cNvPicPr>
            <a:picLocks noChangeAspect="1" noChangeArrowheads="1"/>
          </p:cNvPicPr>
          <p:nvPr/>
        </p:nvPicPr>
        <p:blipFill>
          <a:blip r:embed="rId1"/>
          <a:srcRect/>
          <a:stretch>
            <a:fillRect/>
          </a:stretch>
        </p:blipFill>
        <p:spPr bwMode="auto">
          <a:xfrm>
            <a:off x="2702560" y="1941830"/>
            <a:ext cx="6786880" cy="4352925"/>
          </a:xfrm>
          <a:prstGeom prst="rect">
            <a:avLst/>
          </a:prstGeom>
          <a:noFill/>
          <a:ln w="9525">
            <a:noFill/>
            <a:miter lim="800000"/>
            <a:headEnd/>
            <a:tailEnd/>
          </a:ln>
          <a:effectLst/>
        </p:spPr>
      </p:pic>
    </p:spTree>
  </p:cSld>
  <p:clrMapOvr>
    <a:masterClrMapping/>
  </p:clrMapOvr>
  <p:transition spd="slow">
    <p:cu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365712" y="297103"/>
            <a:ext cx="4676775" cy="583565"/>
            <a:chOff x="447672" y="702416"/>
            <a:chExt cx="3950374" cy="583565"/>
          </a:xfrm>
        </p:grpSpPr>
        <p:grpSp>
          <p:nvGrpSpPr>
            <p:cNvPr id="7" name="组合 6"/>
            <p:cNvGrpSpPr/>
            <p:nvPr/>
          </p:nvGrpSpPr>
          <p:grpSpPr>
            <a:xfrm flipH="1" flipV="1">
              <a:off x="447672" y="722660"/>
              <a:ext cx="502373" cy="442687"/>
              <a:chOff x="8165447" y="3103389"/>
              <a:chExt cx="4260829" cy="3754611"/>
            </a:xfrm>
          </p:grpSpPr>
          <p:sp>
            <p:nvSpPr>
              <p:cNvPr id="9" name="等腰三角形 8"/>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nvSpPr>
          <p:spPr>
            <a:xfrm>
              <a:off x="864969" y="702416"/>
              <a:ext cx="3533077"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智能报销相关问题</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3" name="矩形 2"/>
          <p:cNvSpPr/>
          <p:nvPr/>
        </p:nvSpPr>
        <p:spPr>
          <a:xfrm>
            <a:off x="5008245" y="1693545"/>
            <a:ext cx="6550025" cy="3154680"/>
          </a:xfrm>
          <a:prstGeom prst="rect">
            <a:avLst/>
          </a:prstGeom>
          <a:noFill/>
        </p:spPr>
        <p:txBody>
          <a:bodyPr wrap="square">
            <a:noAutofit/>
          </a:bodyPr>
          <a:lstStyle/>
          <a:p>
            <a:pPr marL="457200" lvl="0" indent="-457200">
              <a:buClr>
                <a:srgbClr val="409DEF"/>
              </a:buClr>
              <a:buFont typeface="Wingdings" panose="05000000000000000000" charset="0"/>
              <a:buChar char="l"/>
            </a:pPr>
            <a:r>
              <a:rPr lang="zh-CN" altLang="en-US" sz="2600" dirty="0" smtClean="0">
                <a:latin typeface="等线" panose="02010600030101010101" pitchFamily="2" charset="-122"/>
                <a:ea typeface="等线" panose="02010600030101010101" pitchFamily="2" charset="-122"/>
              </a:rPr>
              <a:t>智能报销审批流程中的人员根据角色和审批权限对审批的经济活动的真实性、合理性、合法性、合规性负责，因此请各位老师</a:t>
            </a:r>
            <a:r>
              <a:rPr lang="zh-CN" altLang="en-US" sz="2600" b="1" dirty="0" smtClean="0">
                <a:solidFill>
                  <a:srgbClr val="FF0000"/>
                </a:solidFill>
                <a:latin typeface="等线" panose="02010600030101010101" pitchFamily="2" charset="-122"/>
                <a:ea typeface="等线" panose="02010600030101010101" pitchFamily="2" charset="-122"/>
              </a:rPr>
              <a:t>注意保管</a:t>
            </a:r>
            <a:r>
              <a:rPr lang="zh-CN" altLang="en-US" sz="2600" dirty="0" smtClean="0">
                <a:latin typeface="等线" panose="02010600030101010101" pitchFamily="2" charset="-122"/>
                <a:ea typeface="等线" panose="02010600030101010101" pitchFamily="2" charset="-122"/>
              </a:rPr>
              <a:t>好自己的账号信息，</a:t>
            </a:r>
            <a:r>
              <a:rPr lang="zh-CN" altLang="en-US" sz="2600" b="1" dirty="0" smtClean="0">
                <a:solidFill>
                  <a:srgbClr val="FF0000"/>
                </a:solidFill>
                <a:latin typeface="等线" panose="02010600030101010101" pitchFamily="2" charset="-122"/>
                <a:ea typeface="等线" panose="02010600030101010101" pitchFamily="2" charset="-122"/>
              </a:rPr>
              <a:t>定期修改密码</a:t>
            </a:r>
            <a:r>
              <a:rPr lang="zh-CN" altLang="en-US" sz="2600" dirty="0" smtClean="0">
                <a:latin typeface="等线" panose="02010600030101010101" pitchFamily="2" charset="-122"/>
                <a:ea typeface="等线" panose="02010600030101010101" pitchFamily="2" charset="-122"/>
              </a:rPr>
              <a:t>，</a:t>
            </a:r>
            <a:r>
              <a:rPr lang="zh-CN" altLang="en-US" sz="2600" b="1" dirty="0" smtClean="0">
                <a:solidFill>
                  <a:srgbClr val="FF0000"/>
                </a:solidFill>
                <a:latin typeface="等线" panose="02010600030101010101" pitchFamily="2" charset="-122"/>
                <a:ea typeface="等线" panose="02010600030101010101" pitchFamily="2" charset="-122"/>
              </a:rPr>
              <a:t>不得出借</a:t>
            </a:r>
            <a:r>
              <a:rPr lang="zh-CN" altLang="en-US" sz="2600" dirty="0" smtClean="0">
                <a:latin typeface="等线" panose="02010600030101010101" pitchFamily="2" charset="-122"/>
                <a:ea typeface="等线" panose="02010600030101010101" pitchFamily="2" charset="-122"/>
              </a:rPr>
              <a:t>自己的账号给他人使用。</a:t>
            </a:r>
            <a:endParaRPr lang="zh-CN" altLang="en-US" sz="2600" dirty="0" smtClean="0">
              <a:latin typeface="等线" panose="02010600030101010101" pitchFamily="2" charset="-122"/>
              <a:ea typeface="等线" panose="02010600030101010101" pitchFamily="2" charset="-122"/>
            </a:endParaRPr>
          </a:p>
        </p:txBody>
      </p:sp>
      <p:sp>
        <p:nvSpPr>
          <p:cNvPr id="51" name="矩形: 圆角 50"/>
          <p:cNvSpPr/>
          <p:nvPr/>
        </p:nvSpPr>
        <p:spPr>
          <a:xfrm>
            <a:off x="1014718" y="1176300"/>
            <a:ext cx="3484347" cy="4405462"/>
          </a:xfrm>
          <a:prstGeom prst="roundRect">
            <a:avLst>
              <a:gd name="adj" fmla="val 0"/>
            </a:avLst>
          </a:prstGeom>
          <a:blipFill>
            <a:blip r:embed="rId1"/>
            <a:stretch>
              <a:fillRect l="-40615" r="-403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solidFill>
            </a:endParaRPr>
          </a:p>
        </p:txBody>
      </p:sp>
    </p:spTree>
  </p:cSld>
  <p:clrMapOvr>
    <a:masterClrMapping/>
  </p:clrMapOvr>
  <p:transition spd="slow">
    <p:cu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flipV="1">
            <a:off x="0" y="0"/>
            <a:ext cx="914400" cy="1371600"/>
          </a:xfrm>
          <a:prstGeom prst="r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箭头: 五边形 4"/>
          <p:cNvSpPr/>
          <p:nvPr/>
        </p:nvSpPr>
        <p:spPr>
          <a:xfrm flipH="1">
            <a:off x="7632943" y="0"/>
            <a:ext cx="5181600" cy="6858000"/>
          </a:xfrm>
          <a:prstGeom prst="homePlate">
            <a:avLst>
              <a:gd name="adj" fmla="val 28888"/>
            </a:avLst>
          </a:prstGeom>
          <a:blipFill dpi="0" rotWithShape="1">
            <a:blip r:embed="rId1"/>
            <a:srcRect/>
            <a:stretch>
              <a:fillRect l="-47000" r="-5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6610350" y="3997308"/>
            <a:ext cx="2290778" cy="2860692"/>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flipH="1">
            <a:off x="5734051" y="0"/>
            <a:ext cx="6788942" cy="6858000"/>
          </a:xfrm>
          <a:prstGeom prst="parallelogram">
            <a:avLst>
              <a:gd name="adj" fmla="val 71537"/>
            </a:avLst>
          </a:prstGeom>
          <a:solidFill>
            <a:schemeClr val="tx1">
              <a:lumMod val="95000"/>
              <a:lumOff val="5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0009770" y="0"/>
            <a:ext cx="4364460" cy="3764643"/>
            <a:chOff x="10009770" y="0"/>
            <a:chExt cx="4364460" cy="3764643"/>
          </a:xfrm>
        </p:grpSpPr>
        <p:sp>
          <p:nvSpPr>
            <p:cNvPr id="10" name="等腰三角形 9"/>
            <p:cNvSpPr/>
            <p:nvPr/>
          </p:nvSpPr>
          <p:spPr>
            <a:xfrm flipV="1">
              <a:off x="10009770" y="0"/>
              <a:ext cx="4364460" cy="3764643"/>
            </a:xfrm>
            <a:prstGeom prst="triangl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467861" y="401862"/>
              <a:ext cx="613410" cy="2770417"/>
            </a:xfrm>
            <a:prstGeom prst="rect">
              <a:avLst/>
            </a:prstGeom>
            <a:noFill/>
          </p:spPr>
          <p:txBody>
            <a:bodyPr vert="eaVert" wrap="square">
              <a:spAutoFit/>
            </a:bodyPr>
            <a:lstStyle/>
            <a:p>
              <a:pPr>
                <a:lnSpc>
                  <a:spcPct val="200000"/>
                </a:lnSpc>
              </a:pPr>
              <a:r>
                <a:rPr lang="en-US" altLang="zh-CN" sz="700" b="1" spc="300">
                  <a:solidFill>
                    <a:schemeClr val="bg1"/>
                  </a:solidFill>
                  <a:latin typeface="微软雅黑" panose="020B0503020204020204" pitchFamily="34" charset="-122"/>
                  <a:ea typeface="微软雅黑" panose="020B0503020204020204" pitchFamily="34" charset="-122"/>
                </a:rPr>
                <a:t>NOTES ON </a:t>
              </a:r>
              <a:r>
                <a:rPr lang="zh-CN" altLang="en-US" sz="700" b="1" spc="300">
                  <a:solidFill>
                    <a:schemeClr val="bg1"/>
                  </a:solidFill>
                  <a:latin typeface="微软雅黑" panose="020B0503020204020204" pitchFamily="34" charset="-122"/>
                  <a:ea typeface="微软雅黑" panose="020B0503020204020204" pitchFamily="34" charset="-122"/>
                </a:rPr>
                <a:t>FINANCIAL REIMBURSEMENT </a:t>
              </a:r>
              <a:endParaRPr lang="zh-CN" altLang="en-US" sz="700" b="1" spc="30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979249" y="437772"/>
              <a:ext cx="391219" cy="343655"/>
              <a:chOff x="356798" y="2384426"/>
              <a:chExt cx="391219" cy="343655"/>
            </a:xfrm>
            <a:solidFill>
              <a:schemeClr val="bg1"/>
            </a:solidFill>
          </p:grpSpPr>
          <p:sp>
            <p:nvSpPr>
              <p:cNvPr id="13" name="任意多边形: 形状 12"/>
              <p:cNvSpPr/>
              <p:nvPr/>
            </p:nvSpPr>
            <p:spPr>
              <a:xfrm>
                <a:off x="356798" y="2384426"/>
                <a:ext cx="175365" cy="343655"/>
              </a:xfrm>
              <a:custGeom>
                <a:avLst/>
                <a:gdLst/>
                <a:ahLst/>
                <a:cxnLst/>
                <a:rect l="l" t="t" r="r" b="b"/>
                <a:pathLst>
                  <a:path w="175365" h="343655">
                    <a:moveTo>
                      <a:pt x="2846" y="0"/>
                    </a:moveTo>
                    <a:lnTo>
                      <a:pt x="172237" y="0"/>
                    </a:lnTo>
                    <a:cubicBezTo>
                      <a:pt x="183592" y="129019"/>
                      <a:pt x="164040" y="243570"/>
                      <a:pt x="113580" y="343655"/>
                    </a:cubicBezTo>
                    <a:lnTo>
                      <a:pt x="0" y="343655"/>
                    </a:lnTo>
                    <a:cubicBezTo>
                      <a:pt x="36478" y="278622"/>
                      <a:pt x="59826" y="219054"/>
                      <a:pt x="70042" y="164951"/>
                    </a:cubicBezTo>
                    <a:lnTo>
                      <a:pt x="2846" y="164951"/>
                    </a:lnTo>
                    <a:lnTo>
                      <a:pt x="284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 name="任意多边形: 形状 13"/>
              <p:cNvSpPr/>
              <p:nvPr/>
            </p:nvSpPr>
            <p:spPr>
              <a:xfrm>
                <a:off x="574098" y="2385860"/>
                <a:ext cx="173919" cy="342221"/>
              </a:xfrm>
              <a:custGeom>
                <a:avLst/>
                <a:gdLst/>
                <a:ahLst/>
                <a:cxnLst/>
                <a:rect l="l" t="t" r="r" b="b"/>
                <a:pathLst>
                  <a:path w="173919" h="342221">
                    <a:moveTo>
                      <a:pt x="2847" y="0"/>
                    </a:moveTo>
                    <a:lnTo>
                      <a:pt x="170781" y="0"/>
                    </a:lnTo>
                    <a:cubicBezTo>
                      <a:pt x="182151" y="127106"/>
                      <a:pt x="162629" y="241180"/>
                      <a:pt x="112214" y="342221"/>
                    </a:cubicBezTo>
                    <a:lnTo>
                      <a:pt x="0" y="342221"/>
                    </a:lnTo>
                    <a:cubicBezTo>
                      <a:pt x="36479" y="278114"/>
                      <a:pt x="59827" y="218546"/>
                      <a:pt x="70043" y="163517"/>
                    </a:cubicBezTo>
                    <a:lnTo>
                      <a:pt x="2847" y="163517"/>
                    </a:lnTo>
                    <a:lnTo>
                      <a:pt x="284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5" name="文本框 14"/>
          <p:cNvSpPr txBox="1"/>
          <p:nvPr/>
        </p:nvSpPr>
        <p:spPr>
          <a:xfrm>
            <a:off x="973749" y="68439"/>
            <a:ext cx="7621712" cy="337185"/>
          </a:xfrm>
          <a:prstGeom prst="rect">
            <a:avLst/>
          </a:prstGeom>
          <a:noFill/>
        </p:spPr>
        <p:txBody>
          <a:bodyPr wrap="square">
            <a:spAutoFit/>
          </a:bodyPr>
          <a:lstStyle/>
          <a:p>
            <a:pPr algn="dist"/>
            <a:r>
              <a:rPr lang="en-US" altLang="zh-CN" sz="1600" b="1" i="1">
                <a:solidFill>
                  <a:schemeClr val="bg1">
                    <a:lumMod val="75000"/>
                  </a:schemeClr>
                </a:solidFill>
                <a:latin typeface="微软雅黑" panose="020B0503020204020204" pitchFamily="34" charset="-122"/>
                <a:ea typeface="微软雅黑" panose="020B0503020204020204" pitchFamily="34" charset="-122"/>
              </a:rPr>
              <a:t>NOTES ON </a:t>
            </a:r>
            <a:r>
              <a:rPr lang="zh-CN" altLang="en-US" sz="1600" b="1" i="1">
                <a:solidFill>
                  <a:schemeClr val="bg1">
                    <a:lumMod val="75000"/>
                  </a:schemeClr>
                </a:solidFill>
                <a:latin typeface="微软雅黑" panose="020B0503020204020204" pitchFamily="34" charset="-122"/>
                <a:ea typeface="微软雅黑" panose="020B0503020204020204" pitchFamily="34" charset="-122"/>
              </a:rPr>
              <a:t>FINANCIAL REIMBURSEMENT </a:t>
            </a:r>
            <a:endParaRPr lang="zh-CN" altLang="en-US" sz="1600" b="1" i="1">
              <a:solidFill>
                <a:schemeClr val="bg1">
                  <a:lumMod val="7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263525" y="3334385"/>
            <a:ext cx="7550785" cy="768350"/>
          </a:xfrm>
          <a:prstGeom prst="rect">
            <a:avLst/>
          </a:prstGeom>
          <a:noFill/>
        </p:spPr>
        <p:txBody>
          <a:bodyPr wrap="square" rtlCol="0">
            <a:spAutoFit/>
          </a:bodyPr>
          <a:lstStyle/>
          <a:p>
            <a:r>
              <a:rPr lang="zh-CN" altLang="zh-CN" sz="44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采购及资产入库</a:t>
            </a:r>
            <a:r>
              <a:rPr lang="zh-CN" altLang="zh-CN" sz="44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对接相关问题</a:t>
            </a:r>
            <a:endParaRPr lang="zh-CN" altLang="zh-CN" sz="4400" b="1"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nvGrpSpPr>
          <p:cNvPr id="24" name="组合 23"/>
          <p:cNvGrpSpPr/>
          <p:nvPr/>
        </p:nvGrpSpPr>
        <p:grpSpPr>
          <a:xfrm>
            <a:off x="638045" y="2019036"/>
            <a:ext cx="3316857" cy="860776"/>
            <a:chOff x="360872" y="2080265"/>
            <a:chExt cx="3316857" cy="860776"/>
          </a:xfrm>
        </p:grpSpPr>
        <p:sp>
          <p:nvSpPr>
            <p:cNvPr id="23" name="矩形: 圆角 22"/>
            <p:cNvSpPr/>
            <p:nvPr/>
          </p:nvSpPr>
          <p:spPr>
            <a:xfrm>
              <a:off x="360872" y="2080265"/>
              <a:ext cx="3064500" cy="860776"/>
            </a:xfrm>
            <a:prstGeom prst="roundRect">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57200" y="2110044"/>
              <a:ext cx="3220529" cy="829945"/>
            </a:xfrm>
            <a:prstGeom prst="rect">
              <a:avLst/>
            </a:prstGeom>
            <a:noFill/>
          </p:spPr>
          <p:txBody>
            <a:bodyPr wrap="square" rtlCol="0">
              <a:spAutoFit/>
            </a:bodyPr>
            <a:lstStyle/>
            <a:p>
              <a:r>
                <a:rPr lang="en-US" altLang="zh-CN" sz="4800" b="1">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rPr>
                <a:t>PART 05</a:t>
              </a:r>
              <a:endParaRPr lang="zh-CN" altLang="zh-CN" sz="48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思源黑体" panose="020B0500000000000000" pitchFamily="34" charset="-122"/>
              </a:endParaRPr>
            </a:p>
          </p:txBody>
        </p:sp>
      </p:grpSp>
      <p:grpSp>
        <p:nvGrpSpPr>
          <p:cNvPr id="22" name="组合 21"/>
          <p:cNvGrpSpPr/>
          <p:nvPr/>
        </p:nvGrpSpPr>
        <p:grpSpPr>
          <a:xfrm>
            <a:off x="544413" y="6323493"/>
            <a:ext cx="533399" cy="147637"/>
            <a:chOff x="707049" y="6062662"/>
            <a:chExt cx="533399" cy="147637"/>
          </a:xfrm>
        </p:grpSpPr>
        <p:sp>
          <p:nvSpPr>
            <p:cNvPr id="19" name="椭圆 18"/>
            <p:cNvSpPr/>
            <p:nvPr/>
          </p:nvSpPr>
          <p:spPr>
            <a:xfrm>
              <a:off x="707049"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99930"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092811" y="6062662"/>
              <a:ext cx="147637" cy="147637"/>
            </a:xfrm>
            <a:prstGeom prst="ellipse">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bldLst>
      <p:bldP spid="4" grpId="0" animBg="1"/>
      <p:bldP spid="5" grpId="0" animBg="1"/>
      <p:bldP spid="6" grpId="0" animBg="1"/>
      <p:bldP spid="7" grpId="0" animBg="1"/>
      <p:bldP spid="15" grpId="0"/>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 name="内容占位符 2"/>
          <p:cNvSpPr>
            <a:spLocks noGrp="1"/>
          </p:cNvSpPr>
          <p:nvPr>
            <p:ph idx="1"/>
            <p:custDataLst>
              <p:tags r:id="rId1"/>
            </p:custDataLst>
          </p:nvPr>
        </p:nvSpPr>
        <p:spPr>
          <a:xfrm>
            <a:off x="635000" y="1127125"/>
            <a:ext cx="10515600" cy="4833620"/>
          </a:xfrm>
        </p:spPr>
        <p:txBody>
          <a:bodyPr>
            <a:normAutofit fontScale="90000" lnSpcReduction="20000"/>
          </a:bodyPr>
          <a:p>
            <a:pPr>
              <a:lnSpc>
                <a:spcPct val="120000"/>
              </a:lnSpc>
            </a:pPr>
            <a:r>
              <a:rPr lang="zh-CN" altLang="en-US" sz="2400" b="1" dirty="0">
                <a:solidFill>
                  <a:srgbClr val="FF0000"/>
                </a:solidFill>
                <a:sym typeface="+mn-ea"/>
              </a:rPr>
              <a:t>采购</a:t>
            </a:r>
            <a:r>
              <a:rPr lang="zh-CN" altLang="en-US" sz="2400" b="1" dirty="0" smtClean="0">
                <a:solidFill>
                  <a:srgbClr val="FF0000"/>
                </a:solidFill>
                <a:sym typeface="+mn-ea"/>
              </a:rPr>
              <a:t>申请</a:t>
            </a:r>
            <a:r>
              <a:rPr lang="zh-CN" altLang="en-US" sz="2400" b="1" dirty="0" smtClean="0">
                <a:sym typeface="+mn-ea"/>
              </a:rPr>
              <a:t>→采购审批</a:t>
            </a:r>
            <a:r>
              <a:rPr lang="zh-CN" altLang="en-US" sz="2400" b="1" dirty="0">
                <a:sym typeface="+mn-ea"/>
              </a:rPr>
              <a:t>→</a:t>
            </a:r>
            <a:r>
              <a:rPr lang="zh-CN" altLang="en-US" sz="2400" b="1" dirty="0" smtClean="0">
                <a:sym typeface="+mn-ea"/>
              </a:rPr>
              <a:t>采购实施</a:t>
            </a:r>
            <a:r>
              <a:rPr lang="zh-CN" altLang="en-US" sz="2400" b="1" dirty="0">
                <a:sym typeface="+mn-ea"/>
              </a:rPr>
              <a:t>→</a:t>
            </a:r>
            <a:r>
              <a:rPr lang="zh-CN" altLang="en-US" sz="2400" b="1" dirty="0" smtClean="0">
                <a:sym typeface="+mn-ea"/>
              </a:rPr>
              <a:t>合同签订</a:t>
            </a:r>
            <a:r>
              <a:rPr lang="zh-CN" altLang="en-US" sz="2400" b="1" dirty="0">
                <a:sym typeface="+mn-ea"/>
              </a:rPr>
              <a:t>→</a:t>
            </a:r>
            <a:r>
              <a:rPr lang="zh-CN" altLang="en-US" sz="2400" b="1" dirty="0" smtClean="0">
                <a:sym typeface="+mn-ea"/>
              </a:rPr>
              <a:t>项目验收→</a:t>
            </a:r>
            <a:r>
              <a:rPr lang="zh-CN" altLang="en-US" sz="2400" b="1" dirty="0" smtClean="0">
                <a:solidFill>
                  <a:srgbClr val="FF0000"/>
                </a:solidFill>
                <a:sym typeface="+mn-ea"/>
              </a:rPr>
              <a:t>采购备案→报销</a:t>
            </a:r>
            <a:r>
              <a:rPr lang="zh-CN" altLang="en-US" sz="2400" b="1" dirty="0" smtClean="0">
                <a:sym typeface="+mn-ea"/>
              </a:rPr>
              <a:t>（</a:t>
            </a:r>
            <a:r>
              <a:rPr lang="zh-CN" altLang="en-US" sz="2400" dirty="0">
                <a:sym typeface="+mn-ea"/>
              </a:rPr>
              <a:t>各环节务必严格按照先后</a:t>
            </a:r>
            <a:r>
              <a:rPr lang="zh-CN" altLang="en-US" sz="2400" dirty="0" smtClean="0">
                <a:sym typeface="+mn-ea"/>
              </a:rPr>
              <a:t>顺序</a:t>
            </a:r>
            <a:r>
              <a:rPr lang="zh-CN" altLang="en-US" sz="2400" dirty="0">
                <a:sym typeface="+mn-ea"/>
              </a:rPr>
              <a:t>办理）</a:t>
            </a:r>
            <a:endParaRPr lang="zh-CN" altLang="en-US" sz="2400" dirty="0">
              <a:sym typeface="+mn-ea"/>
            </a:endParaRPr>
          </a:p>
          <a:p>
            <a:pPr>
              <a:lnSpc>
                <a:spcPct val="120000"/>
              </a:lnSpc>
            </a:pPr>
            <a:r>
              <a:rPr lang="zh-CN" altLang="en-US" sz="2400" dirty="0">
                <a:solidFill>
                  <a:srgbClr val="FF0000"/>
                </a:solidFill>
                <a:sym typeface="+mn-ea"/>
              </a:rPr>
              <a:t>采购申请</a:t>
            </a:r>
            <a:r>
              <a:rPr lang="zh-CN" altLang="en-US" sz="2400" dirty="0">
                <a:sym typeface="+mn-ea"/>
              </a:rPr>
              <a:t>阶段各个框内信息都需填写完整</a:t>
            </a:r>
            <a:r>
              <a:rPr lang="en-US" altLang="zh-CN" sz="2400" dirty="0">
                <a:sym typeface="+mn-ea"/>
              </a:rPr>
              <a:t>,</a:t>
            </a:r>
            <a:r>
              <a:rPr lang="zh-CN" altLang="zh-CN" sz="2400" dirty="0">
                <a:sym typeface="+mn-ea"/>
              </a:rPr>
              <a:t>前后关联并校验</a:t>
            </a:r>
            <a:r>
              <a:rPr lang="zh-CN" altLang="en-US" sz="2400" dirty="0">
                <a:sym typeface="+mn-ea"/>
              </a:rPr>
              <a:t>；</a:t>
            </a:r>
            <a:endParaRPr lang="zh-CN" altLang="en-US" sz="2400" dirty="0">
              <a:sym typeface="+mn-ea"/>
            </a:endParaRPr>
          </a:p>
          <a:p>
            <a:pPr>
              <a:lnSpc>
                <a:spcPct val="120000"/>
              </a:lnSpc>
            </a:pPr>
            <a:endParaRPr lang="zh-CN" altLang="en-US" sz="2400" dirty="0">
              <a:sym typeface="+mn-ea"/>
            </a:endParaRPr>
          </a:p>
          <a:p>
            <a:pPr>
              <a:lnSpc>
                <a:spcPct val="120000"/>
              </a:lnSpc>
            </a:pPr>
            <a:endParaRPr lang="zh-CN" altLang="en-US" sz="2400" dirty="0">
              <a:sym typeface="+mn-ea"/>
            </a:endParaRPr>
          </a:p>
          <a:p>
            <a:pPr>
              <a:lnSpc>
                <a:spcPct val="120000"/>
              </a:lnSpc>
            </a:pPr>
            <a:endParaRPr lang="zh-CN" altLang="en-US" sz="2400" dirty="0">
              <a:sym typeface="+mn-ea"/>
            </a:endParaRPr>
          </a:p>
          <a:p>
            <a:pPr>
              <a:lnSpc>
                <a:spcPct val="120000"/>
              </a:lnSpc>
            </a:pPr>
            <a:r>
              <a:rPr lang="zh-CN" altLang="en-US" sz="2400" dirty="0">
                <a:solidFill>
                  <a:srgbClr val="FF0000"/>
                </a:solidFill>
                <a:sym typeface="+mn-ea"/>
              </a:rPr>
              <a:t>项目验收</a:t>
            </a:r>
            <a:r>
              <a:rPr lang="zh-CN" altLang="en-US" sz="2400" dirty="0">
                <a:sym typeface="+mn-ea"/>
              </a:rPr>
              <a:t>：</a:t>
            </a:r>
            <a:r>
              <a:rPr lang="en-US" altLang="zh-CN" sz="2400" dirty="0">
                <a:sym typeface="+mn-ea"/>
              </a:rPr>
              <a:t>10</a:t>
            </a:r>
            <a:r>
              <a:rPr lang="zh-CN" altLang="en-US" sz="2400" dirty="0">
                <a:sym typeface="+mn-ea"/>
              </a:rPr>
              <a:t>万元以下</a:t>
            </a:r>
            <a:r>
              <a:rPr lang="zh-CN" altLang="en-US" sz="2400"/>
              <a:t>不校验上传验收报告；</a:t>
            </a:r>
            <a:endParaRPr lang="zh-CN" altLang="en-US" sz="2400"/>
          </a:p>
          <a:p>
            <a:pPr>
              <a:lnSpc>
                <a:spcPct val="120000"/>
              </a:lnSpc>
            </a:pPr>
            <a:r>
              <a:rPr lang="zh-CN" altLang="en-US" sz="2400">
                <a:solidFill>
                  <a:srgbClr val="FF0000"/>
                </a:solidFill>
              </a:rPr>
              <a:t>采购备案</a:t>
            </a:r>
            <a:r>
              <a:rPr lang="zh-CN" altLang="en-US" sz="2400"/>
              <a:t>：合同及发票时间需晚于审批通过时间，合同签订需法定授权人签字，盖学校采购合同章，大于等于</a:t>
            </a:r>
            <a:r>
              <a:rPr lang="en-US" altLang="zh-CN" sz="2400"/>
              <a:t>5</a:t>
            </a:r>
            <a:r>
              <a:rPr lang="zh-CN" altLang="en-US" sz="2400"/>
              <a:t>万元需附件上传自行采购记录表；</a:t>
            </a:r>
            <a:endParaRPr lang="zh-CN" altLang="en-US" sz="2400"/>
          </a:p>
          <a:p>
            <a:pPr>
              <a:lnSpc>
                <a:spcPct val="120000"/>
              </a:lnSpc>
            </a:pPr>
            <a:r>
              <a:rPr lang="zh-CN" altLang="en-US" sz="2400">
                <a:solidFill>
                  <a:srgbClr val="FF0000"/>
                </a:solidFill>
              </a:rPr>
              <a:t>集采报销</a:t>
            </a:r>
            <a:r>
              <a:rPr lang="zh-CN" altLang="en-US" sz="2400"/>
              <a:t>：智能报销平台</a:t>
            </a:r>
            <a:r>
              <a:rPr lang="zh-CN" altLang="en-US" sz="2400" b="1" dirty="0">
                <a:sym typeface="+mn-ea"/>
              </a:rPr>
              <a:t>→</a:t>
            </a:r>
            <a:r>
              <a:rPr lang="zh-CN" altLang="en-US" sz="2400" dirty="0">
                <a:sym typeface="+mn-ea"/>
              </a:rPr>
              <a:t>集采业务</a:t>
            </a:r>
            <a:r>
              <a:rPr lang="zh-CN" altLang="en-US" sz="2400" b="1" dirty="0">
                <a:sym typeface="+mn-ea"/>
              </a:rPr>
              <a:t>→</a:t>
            </a:r>
            <a:r>
              <a:rPr lang="zh-CN" altLang="en-US" sz="2400"/>
              <a:t>上传发票后关联采购系统生成的结算单后</a:t>
            </a:r>
            <a:r>
              <a:rPr lang="zh-CN" altLang="en-US" sz="2400"/>
              <a:t>进行报销。</a:t>
            </a:r>
            <a:endParaRPr lang="zh-CN" altLang="en-US" sz="2400"/>
          </a:p>
          <a:p>
            <a:endParaRPr lang="zh-CN" altLang="en-US" sz="2400"/>
          </a:p>
        </p:txBody>
      </p:sp>
      <p:pic>
        <p:nvPicPr>
          <p:cNvPr id="4" name="图片 3"/>
          <p:cNvPicPr>
            <a:picLocks noChangeAspect="1"/>
          </p:cNvPicPr>
          <p:nvPr/>
        </p:nvPicPr>
        <p:blipFill>
          <a:blip r:embed="rId2"/>
          <a:stretch>
            <a:fillRect/>
          </a:stretch>
        </p:blipFill>
        <p:spPr>
          <a:xfrm>
            <a:off x="977265" y="2486025"/>
            <a:ext cx="8601075" cy="942975"/>
          </a:xfrm>
          <a:prstGeom prst="rect">
            <a:avLst/>
          </a:prstGeom>
        </p:spPr>
      </p:pic>
      <p:grpSp>
        <p:nvGrpSpPr>
          <p:cNvPr id="5" name="组合 4"/>
          <p:cNvGrpSpPr/>
          <p:nvPr/>
        </p:nvGrpSpPr>
        <p:grpSpPr>
          <a:xfrm>
            <a:off x="365712" y="297103"/>
            <a:ext cx="9211946" cy="583565"/>
            <a:chOff x="447672" y="702416"/>
            <a:chExt cx="7781138" cy="583565"/>
          </a:xfrm>
        </p:grpSpPr>
        <p:grpSp>
          <p:nvGrpSpPr>
            <p:cNvPr id="11" name="组合 10"/>
            <p:cNvGrpSpPr/>
            <p:nvPr/>
          </p:nvGrpSpPr>
          <p:grpSpPr>
            <a:xfrm flipH="1" flipV="1">
              <a:off x="447672" y="722660"/>
              <a:ext cx="502373" cy="442687"/>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25"/>
            <p:cNvSpPr txBox="1"/>
            <p:nvPr/>
          </p:nvSpPr>
          <p:spPr>
            <a:xfrm>
              <a:off x="864969" y="702416"/>
              <a:ext cx="7363841"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流程</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6" name="文本框 5"/>
          <p:cNvSpPr txBox="1"/>
          <p:nvPr/>
        </p:nvSpPr>
        <p:spPr>
          <a:xfrm>
            <a:off x="666750" y="5570855"/>
            <a:ext cx="7112000" cy="368300"/>
          </a:xfrm>
          <a:prstGeom prst="rect">
            <a:avLst/>
          </a:prstGeom>
          <a:noFill/>
        </p:spPr>
        <p:txBody>
          <a:bodyPr wrap="square" rtlCol="0">
            <a:spAutoFit/>
          </a:bodyPr>
          <a:p>
            <a:r>
              <a:rPr lang="zh-CN" altLang="en-US"/>
              <a:t>注：申请阶段，三个框内容均需完整填写，不同类别品目需逐个填写</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069975" y="1402715"/>
            <a:ext cx="10172700" cy="3816350"/>
          </a:xfrm>
          <a:prstGeom prst="rect">
            <a:avLst/>
          </a:prstGeom>
        </p:spPr>
      </p:pic>
      <p:grpSp>
        <p:nvGrpSpPr>
          <p:cNvPr id="5" name="组合 4"/>
          <p:cNvGrpSpPr/>
          <p:nvPr/>
        </p:nvGrpSpPr>
        <p:grpSpPr>
          <a:xfrm>
            <a:off x="365712" y="297103"/>
            <a:ext cx="11488421" cy="583565"/>
            <a:chOff x="447672" y="702416"/>
            <a:chExt cx="9704029" cy="583565"/>
          </a:xfrm>
        </p:grpSpPr>
        <p:grpSp>
          <p:nvGrpSpPr>
            <p:cNvPr id="11" name="组合 10"/>
            <p:cNvGrpSpPr/>
            <p:nvPr/>
          </p:nvGrpSpPr>
          <p:grpSpPr>
            <a:xfrm flipH="1" flipV="1">
              <a:off x="447672" y="722660"/>
              <a:ext cx="502373" cy="442687"/>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25"/>
            <p:cNvSpPr txBox="1"/>
            <p:nvPr/>
          </p:nvSpPr>
          <p:spPr>
            <a:xfrm>
              <a:off x="864969" y="702416"/>
              <a:ext cx="9286732"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采购各环节模版（</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仅供参考）</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 name="文本框 1"/>
          <p:cNvSpPr txBox="1"/>
          <p:nvPr/>
        </p:nvSpPr>
        <p:spPr>
          <a:xfrm>
            <a:off x="5791200" y="4157980"/>
            <a:ext cx="5774690" cy="1198880"/>
          </a:xfrm>
          <a:prstGeom prst="rect">
            <a:avLst/>
          </a:prstGeom>
          <a:noFill/>
        </p:spPr>
        <p:txBody>
          <a:bodyPr wrap="square" rtlCol="0">
            <a:spAutoFit/>
          </a:bodyPr>
          <a:p>
            <a:r>
              <a:rPr lang="zh-CN" altLang="en-US">
                <a:sym typeface="+mn-ea"/>
              </a:rPr>
              <a:t>注：</a:t>
            </a:r>
            <a:endParaRPr lang="zh-CN" altLang="en-US">
              <a:sym typeface="+mn-ea"/>
            </a:endParaRPr>
          </a:p>
          <a:p>
            <a:r>
              <a:rPr lang="en-US" altLang="zh-CN">
                <a:sym typeface="+mn-ea"/>
              </a:rPr>
              <a:t>1</a:t>
            </a:r>
            <a:r>
              <a:rPr lang="zh-CN" altLang="en-US">
                <a:sym typeface="+mn-ea"/>
              </a:rPr>
              <a:t>、备案阶段，按实际登记采购信息即可，如有特殊事项，可在其他说明事项中填写；</a:t>
            </a:r>
            <a:endParaRPr lang="zh-CN" altLang="en-US">
              <a:sym typeface="+mn-ea"/>
            </a:endParaRPr>
          </a:p>
          <a:p>
            <a:r>
              <a:rPr lang="en-US" altLang="zh-CN">
                <a:sym typeface="+mn-ea"/>
              </a:rPr>
              <a:t>2</a:t>
            </a:r>
            <a:r>
              <a:rPr lang="zh-CN" altLang="en-US">
                <a:sym typeface="+mn-ea"/>
              </a:rPr>
              <a:t>、大于等于</a:t>
            </a:r>
            <a:r>
              <a:rPr lang="en-US" altLang="zh-CN">
                <a:sym typeface="+mn-ea"/>
              </a:rPr>
              <a:t>5</a:t>
            </a:r>
            <a:r>
              <a:rPr lang="zh-CN" altLang="en-US">
                <a:sym typeface="+mn-ea"/>
              </a:rPr>
              <a:t>万元需附件</a:t>
            </a:r>
            <a:r>
              <a:rPr lang="zh-CN" altLang="en-US">
                <a:sym typeface="+mn-ea"/>
              </a:rPr>
              <a:t>上传自行采购记录表</a:t>
            </a:r>
            <a:endParaRPr lang="zh-CN" altLang="en-US"/>
          </a:p>
        </p:txBody>
      </p:sp>
      <p:pic>
        <p:nvPicPr>
          <p:cNvPr id="7" name="内容占位符 6"/>
          <p:cNvPicPr>
            <a:picLocks noChangeAspect="1"/>
          </p:cNvPicPr>
          <p:nvPr>
            <p:ph idx="1"/>
            <p:custDataLst>
              <p:tags r:id="rId1"/>
            </p:custDataLst>
          </p:nvPr>
        </p:nvPicPr>
        <p:blipFill>
          <a:blip r:embed="rId2"/>
          <a:srcRect l="10028" t="1529" r="7429" b="-1529"/>
          <a:stretch>
            <a:fillRect/>
          </a:stretch>
        </p:blipFill>
        <p:spPr>
          <a:xfrm>
            <a:off x="608330" y="1793875"/>
            <a:ext cx="5000625" cy="3562985"/>
          </a:xfrm>
          <a:prstGeom prst="rect">
            <a:avLst/>
          </a:prstGeom>
        </p:spPr>
      </p:pic>
      <p:pic>
        <p:nvPicPr>
          <p:cNvPr id="6" name="图片 5"/>
          <p:cNvPicPr>
            <a:picLocks noChangeAspect="1"/>
          </p:cNvPicPr>
          <p:nvPr/>
        </p:nvPicPr>
        <p:blipFill>
          <a:blip r:embed="rId3"/>
          <a:stretch>
            <a:fillRect/>
          </a:stretch>
        </p:blipFill>
        <p:spPr>
          <a:xfrm>
            <a:off x="5608955" y="1793875"/>
            <a:ext cx="5788025" cy="1688465"/>
          </a:xfrm>
          <a:prstGeom prst="rect">
            <a:avLst/>
          </a:prstGeom>
        </p:spPr>
      </p:pic>
      <p:grpSp>
        <p:nvGrpSpPr>
          <p:cNvPr id="3" name="组合 2"/>
          <p:cNvGrpSpPr/>
          <p:nvPr/>
        </p:nvGrpSpPr>
        <p:grpSpPr>
          <a:xfrm>
            <a:off x="365712" y="297103"/>
            <a:ext cx="11488421" cy="583565"/>
            <a:chOff x="447672" y="702416"/>
            <a:chExt cx="9704029" cy="583565"/>
          </a:xfrm>
        </p:grpSpPr>
        <p:grpSp>
          <p:nvGrpSpPr>
            <p:cNvPr id="4" name="组合 3"/>
            <p:cNvGrpSpPr/>
            <p:nvPr/>
          </p:nvGrpSpPr>
          <p:grpSpPr>
            <a:xfrm flipH="1" flipV="1">
              <a:off x="447672" y="722660"/>
              <a:ext cx="502373" cy="442687"/>
              <a:chOff x="8165447" y="3103389"/>
              <a:chExt cx="4260829" cy="3754611"/>
            </a:xfrm>
          </p:grpSpPr>
          <p:sp>
            <p:nvSpPr>
              <p:cNvPr id="8" name="等腰三角形 7"/>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25"/>
            <p:cNvSpPr txBox="1"/>
            <p:nvPr/>
          </p:nvSpPr>
          <p:spPr>
            <a:xfrm>
              <a:off x="864969" y="702416"/>
              <a:ext cx="9286732"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采购各环节模版（</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仅供参考）</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 name="文本框 1"/>
          <p:cNvSpPr txBox="1"/>
          <p:nvPr/>
        </p:nvSpPr>
        <p:spPr>
          <a:xfrm>
            <a:off x="1086485" y="5885815"/>
            <a:ext cx="8826500" cy="368300"/>
          </a:xfrm>
          <a:prstGeom prst="rect">
            <a:avLst/>
          </a:prstGeom>
          <a:noFill/>
        </p:spPr>
        <p:txBody>
          <a:bodyPr wrap="square" rtlCol="0">
            <a:spAutoFit/>
          </a:bodyPr>
          <a:p>
            <a:r>
              <a:rPr lang="zh-CN" altLang="en-US">
                <a:sym typeface="+mn-ea"/>
              </a:rPr>
              <a:t>注：付款需根据此结算申请号对接报销系统，操作流程报销操作手册已注明</a:t>
            </a:r>
            <a:endParaRPr lang="zh-CN" altLang="en-US"/>
          </a:p>
        </p:txBody>
      </p:sp>
      <p:pic>
        <p:nvPicPr>
          <p:cNvPr id="3" name="内容占位符 2"/>
          <p:cNvPicPr>
            <a:picLocks noChangeAspect="1"/>
          </p:cNvPicPr>
          <p:nvPr>
            <p:ph idx="1"/>
            <p:custDataLst>
              <p:tags r:id="rId1"/>
            </p:custDataLst>
          </p:nvPr>
        </p:nvPicPr>
        <p:blipFill>
          <a:blip r:embed="rId2"/>
          <a:srcRect l="13928" t="2914" r="6440"/>
          <a:stretch>
            <a:fillRect/>
          </a:stretch>
        </p:blipFill>
        <p:spPr>
          <a:xfrm>
            <a:off x="884555" y="1324610"/>
            <a:ext cx="5064760" cy="4209415"/>
          </a:xfrm>
          <a:prstGeom prst="rect">
            <a:avLst/>
          </a:prstGeom>
        </p:spPr>
      </p:pic>
      <p:pic>
        <p:nvPicPr>
          <p:cNvPr id="5" name="图片 4"/>
          <p:cNvPicPr>
            <a:picLocks noChangeAspect="1"/>
          </p:cNvPicPr>
          <p:nvPr/>
        </p:nvPicPr>
        <p:blipFill>
          <a:blip r:embed="rId3"/>
          <a:stretch>
            <a:fillRect/>
          </a:stretch>
        </p:blipFill>
        <p:spPr>
          <a:xfrm>
            <a:off x="5949315" y="1886585"/>
            <a:ext cx="5726430" cy="2849880"/>
          </a:xfrm>
          <a:prstGeom prst="rect">
            <a:avLst/>
          </a:prstGeom>
        </p:spPr>
      </p:pic>
      <p:grpSp>
        <p:nvGrpSpPr>
          <p:cNvPr id="4" name="组合 3"/>
          <p:cNvGrpSpPr/>
          <p:nvPr/>
        </p:nvGrpSpPr>
        <p:grpSpPr>
          <a:xfrm>
            <a:off x="365712" y="297103"/>
            <a:ext cx="11488421" cy="583565"/>
            <a:chOff x="447672" y="702416"/>
            <a:chExt cx="9704029" cy="583565"/>
          </a:xfrm>
        </p:grpSpPr>
        <p:grpSp>
          <p:nvGrpSpPr>
            <p:cNvPr id="7" name="组合 6"/>
            <p:cNvGrpSpPr/>
            <p:nvPr/>
          </p:nvGrpSpPr>
          <p:grpSpPr>
            <a:xfrm flipH="1" flipV="1">
              <a:off x="447672" y="722660"/>
              <a:ext cx="502373" cy="442687"/>
              <a:chOff x="8165447" y="3103389"/>
              <a:chExt cx="4260829" cy="3754611"/>
            </a:xfrm>
          </p:grpSpPr>
          <p:sp>
            <p:nvSpPr>
              <p:cNvPr id="8" name="等腰三角形 7"/>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25"/>
            <p:cNvSpPr txBox="1"/>
            <p:nvPr/>
          </p:nvSpPr>
          <p:spPr>
            <a:xfrm>
              <a:off x="864969" y="702416"/>
              <a:ext cx="9286732"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采购各环节模版（</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仅供参考）</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grpSp>
        <p:nvGrpSpPr>
          <p:cNvPr id="5" name="组合 4"/>
          <p:cNvGrpSpPr/>
          <p:nvPr/>
        </p:nvGrpSpPr>
        <p:grpSpPr>
          <a:xfrm>
            <a:off x="365712" y="297103"/>
            <a:ext cx="11556365" cy="583565"/>
            <a:chOff x="447672" y="702416"/>
            <a:chExt cx="9761420" cy="583565"/>
          </a:xfrm>
        </p:grpSpPr>
        <p:grpSp>
          <p:nvGrpSpPr>
            <p:cNvPr id="11" name="组合 10"/>
            <p:cNvGrpSpPr/>
            <p:nvPr/>
          </p:nvGrpSpPr>
          <p:grpSpPr>
            <a:xfrm flipH="1" flipV="1">
              <a:off x="447672" y="722660"/>
              <a:ext cx="502373" cy="442687"/>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25"/>
            <p:cNvSpPr txBox="1"/>
            <p:nvPr/>
          </p:nvSpPr>
          <p:spPr>
            <a:xfrm>
              <a:off x="864969" y="702416"/>
              <a:ext cx="9344123"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采购及资产入库对接相关问题</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采购系统推送国资信息</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流程</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2" name="矩形 1"/>
          <p:cNvSpPr/>
          <p:nvPr/>
        </p:nvSpPr>
        <p:spPr>
          <a:xfrm>
            <a:off x="960755" y="1847215"/>
            <a:ext cx="9952990" cy="963930"/>
          </a:xfrm>
          <a:prstGeom prst="rect">
            <a:avLst/>
          </a:prstGeom>
          <a:noFill/>
        </p:spPr>
        <p:txBody>
          <a:bodyPr wrap="square">
            <a:noAutofit/>
          </a:bodyPr>
          <a:lstStyle/>
          <a:p>
            <a:pPr marL="457200" lvl="0" indent="-457200">
              <a:buClr>
                <a:srgbClr val="409DEF"/>
              </a:buClr>
              <a:buFont typeface="Wingdings" panose="05000000000000000000" charset="0"/>
              <a:buChar char="l"/>
            </a:pPr>
            <a:r>
              <a:rPr lang="zh-CN" altLang="en-US" sz="2600" dirty="0" smtClean="0">
                <a:latin typeface="等线" panose="02010600030101010101" pitchFamily="2" charset="-122"/>
                <a:ea typeface="等线" panose="02010600030101010101" pitchFamily="2" charset="-122"/>
              </a:rPr>
              <a:t>采购系统已与国资系统对接，经办人在采购系统的项目验收环节登记验收结果，上传验收资料，相关信息</a:t>
            </a:r>
            <a:r>
              <a:rPr lang="zh-CN" altLang="en-US" sz="2600" dirty="0" smtClean="0">
                <a:latin typeface="等线" panose="02010600030101010101" pitchFamily="2" charset="-122"/>
                <a:ea typeface="等线" panose="02010600030101010101" pitchFamily="2" charset="-122"/>
              </a:rPr>
              <a:t>会推送至国资系统。</a:t>
            </a:r>
            <a:r>
              <a:rPr lang="en-US" altLang="zh-CN" sz="2600" dirty="0" smtClean="0">
                <a:latin typeface="等线" panose="02010600030101010101" pitchFamily="2" charset="-122"/>
                <a:ea typeface="等线" panose="02010600030101010101" pitchFamily="2" charset="-122"/>
              </a:rPr>
              <a:t> </a:t>
            </a:r>
            <a:endParaRPr lang="en-US" altLang="zh-CN" sz="2600" dirty="0" smtClean="0">
              <a:latin typeface="等线" panose="02010600030101010101" pitchFamily="2" charset="-122"/>
              <a:ea typeface="等线" panose="02010600030101010101" pitchFamily="2" charset="-122"/>
            </a:endParaRPr>
          </a:p>
          <a:p>
            <a:pPr lvl="0" indent="0">
              <a:buClr>
                <a:srgbClr val="409DEF"/>
              </a:buClr>
              <a:buFont typeface="Wingdings" panose="05000000000000000000" charset="0"/>
              <a:buNone/>
            </a:pPr>
            <a:endParaRPr lang="zh-CN" altLang="en-US" sz="2600" dirty="0" smtClean="0">
              <a:latin typeface="等线" panose="02010600030101010101" pitchFamily="2" charset="-122"/>
              <a:ea typeface="等线" panose="02010600030101010101" pitchFamily="2" charset="-122"/>
            </a:endParaRPr>
          </a:p>
        </p:txBody>
      </p:sp>
      <p:sp>
        <p:nvSpPr>
          <p:cNvPr id="6" name="矩形 5"/>
          <p:cNvSpPr/>
          <p:nvPr/>
        </p:nvSpPr>
        <p:spPr>
          <a:xfrm>
            <a:off x="859790" y="3236595"/>
            <a:ext cx="9952990" cy="1411605"/>
          </a:xfrm>
          <a:prstGeom prst="rect">
            <a:avLst/>
          </a:prstGeom>
          <a:noFill/>
        </p:spPr>
        <p:txBody>
          <a:bodyPr wrap="square">
            <a:noAutofit/>
          </a:bodyPr>
          <a:lstStyle/>
          <a:p>
            <a:pPr marL="457200" lvl="0" indent="-457200">
              <a:buClr>
                <a:srgbClr val="409DEF"/>
              </a:buClr>
              <a:buFont typeface="Wingdings" panose="05000000000000000000" charset="0"/>
              <a:buChar char="l"/>
            </a:pPr>
            <a:r>
              <a:rPr lang="zh-CN" altLang="en-US" sz="2600" dirty="0" smtClean="0">
                <a:latin typeface="等线" panose="02010600030101010101" pitchFamily="2" charset="-122"/>
                <a:ea typeface="等线" panose="02010600030101010101" pitchFamily="2" charset="-122"/>
              </a:rPr>
              <a:t>具体操作流程：经办人登录采购系统后点击【工作台】</a:t>
            </a:r>
            <a:r>
              <a:rPr lang="en-US" altLang="zh-CN" sz="2600" dirty="0" smtClean="0">
                <a:latin typeface="等线" panose="02010600030101010101" pitchFamily="2" charset="-122"/>
                <a:ea typeface="等线" panose="02010600030101010101" pitchFamily="2" charset="-122"/>
                <a:sym typeface="+mn-ea"/>
              </a:rPr>
              <a:t>-&gt;</a:t>
            </a:r>
            <a:r>
              <a:rPr lang="zh-CN" altLang="en-US" sz="2600" dirty="0" smtClean="0">
                <a:latin typeface="等线" panose="02010600030101010101" pitchFamily="2" charset="-122"/>
                <a:ea typeface="等线" panose="02010600030101010101" pitchFamily="2" charset="-122"/>
              </a:rPr>
              <a:t>【履约管理】</a:t>
            </a:r>
            <a:r>
              <a:rPr lang="en-US" altLang="zh-CN" sz="2600" dirty="0" smtClean="0">
                <a:latin typeface="等线" panose="02010600030101010101" pitchFamily="2" charset="-122"/>
                <a:ea typeface="等线" panose="02010600030101010101" pitchFamily="2" charset="-122"/>
              </a:rPr>
              <a:t>-&gt;</a:t>
            </a:r>
            <a:r>
              <a:rPr lang="zh-CN" altLang="en-US" sz="2600" dirty="0" smtClean="0">
                <a:latin typeface="等线" panose="02010600030101010101" pitchFamily="2" charset="-122"/>
                <a:ea typeface="等线" panose="02010600030101010101" pitchFamily="2" charset="-122"/>
              </a:rPr>
              <a:t>【验收登记】，查询到需要验收的项目，点击【验收】进入验收登记页面。</a:t>
            </a:r>
            <a:endParaRPr lang="zh-CN" altLang="en-US" sz="2600" dirty="0" smtClean="0">
              <a:latin typeface="等线" panose="02010600030101010101" pitchFamily="2" charset="-122"/>
              <a:ea typeface="等线" panose="02010600030101010101" pitchFamily="2" charset="-122"/>
            </a:endParaRPr>
          </a:p>
        </p:txBody>
      </p:sp>
      <p:sp>
        <p:nvSpPr>
          <p:cNvPr id="7" name="文本框 6"/>
          <p:cNvSpPr txBox="1"/>
          <p:nvPr/>
        </p:nvSpPr>
        <p:spPr>
          <a:xfrm>
            <a:off x="-48260" y="2205355"/>
            <a:ext cx="4064000" cy="368300"/>
          </a:xfrm>
          <a:prstGeom prst="rect">
            <a:avLst/>
          </a:prstGeom>
          <a:noFill/>
        </p:spPr>
        <p:txBody>
          <a:bodyPr wrap="square" rtlCol="0">
            <a:spAutoFit/>
          </a:bodyPr>
          <a:p>
            <a:endParaRPr lang="zh-CN" altLang="en-US"/>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a:off x="365712" y="297103"/>
            <a:ext cx="10876915" cy="583565"/>
            <a:chOff x="447672" y="702416"/>
            <a:chExt cx="9187503" cy="583565"/>
          </a:xfrm>
        </p:grpSpPr>
        <p:grpSp>
          <p:nvGrpSpPr>
            <p:cNvPr id="11" name="组合 10"/>
            <p:cNvGrpSpPr/>
            <p:nvPr/>
          </p:nvGrpSpPr>
          <p:grpSpPr>
            <a:xfrm flipH="1" flipV="1">
              <a:off x="447672" y="722660"/>
              <a:ext cx="502373" cy="442687"/>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25"/>
            <p:cNvSpPr txBox="1"/>
            <p:nvPr/>
          </p:nvSpPr>
          <p:spPr>
            <a:xfrm>
              <a:off x="864969" y="702416"/>
              <a:ext cx="8770206"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资产入库</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对接</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pic>
        <p:nvPicPr>
          <p:cNvPr id="3" name="图片 2"/>
          <p:cNvPicPr>
            <a:picLocks noChangeAspect="1"/>
          </p:cNvPicPr>
          <p:nvPr/>
        </p:nvPicPr>
        <p:blipFill>
          <a:blip r:embed="rId1"/>
          <a:stretch>
            <a:fillRect/>
          </a:stretch>
        </p:blipFill>
        <p:spPr>
          <a:xfrm>
            <a:off x="365760" y="1346200"/>
            <a:ext cx="11563350" cy="4845050"/>
          </a:xfrm>
          <a:prstGeom prst="rect">
            <a:avLst/>
          </a:prstGeom>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grpSp>
        <p:nvGrpSpPr>
          <p:cNvPr id="5" name="组合 4"/>
          <p:cNvGrpSpPr/>
          <p:nvPr/>
        </p:nvGrpSpPr>
        <p:grpSpPr>
          <a:xfrm>
            <a:off x="365712" y="297103"/>
            <a:ext cx="10876915" cy="583565"/>
            <a:chOff x="447672" y="702416"/>
            <a:chExt cx="9187503" cy="583565"/>
          </a:xfrm>
        </p:grpSpPr>
        <p:grpSp>
          <p:nvGrpSpPr>
            <p:cNvPr id="11" name="组合 10"/>
            <p:cNvGrpSpPr/>
            <p:nvPr/>
          </p:nvGrpSpPr>
          <p:grpSpPr>
            <a:xfrm flipH="1" flipV="1">
              <a:off x="447672" y="722660"/>
              <a:ext cx="502373" cy="442687"/>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25"/>
            <p:cNvSpPr txBox="1"/>
            <p:nvPr/>
          </p:nvSpPr>
          <p:spPr>
            <a:xfrm>
              <a:off x="864969" y="702416"/>
              <a:ext cx="8770206"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资产入库</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对接</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pic>
        <p:nvPicPr>
          <p:cNvPr id="2" name="图片 1"/>
          <p:cNvPicPr>
            <a:picLocks noChangeAspect="1"/>
          </p:cNvPicPr>
          <p:nvPr/>
        </p:nvPicPr>
        <p:blipFill>
          <a:blip r:embed="rId1"/>
          <a:stretch>
            <a:fillRect/>
          </a:stretch>
        </p:blipFill>
        <p:spPr>
          <a:xfrm>
            <a:off x="400050" y="1019810"/>
            <a:ext cx="11243310" cy="4443095"/>
          </a:xfrm>
          <a:prstGeom prst="rect">
            <a:avLst/>
          </a:prstGeom>
        </p:spPr>
      </p:pic>
      <p:sp>
        <p:nvSpPr>
          <p:cNvPr id="3" name="文本框 2"/>
          <p:cNvSpPr txBox="1"/>
          <p:nvPr/>
        </p:nvSpPr>
        <p:spPr>
          <a:xfrm>
            <a:off x="960755" y="5770245"/>
            <a:ext cx="9940290" cy="891540"/>
          </a:xfrm>
          <a:prstGeom prst="rect">
            <a:avLst/>
          </a:prstGeom>
          <a:noFill/>
        </p:spPr>
        <p:txBody>
          <a:bodyPr wrap="square" rtlCol="0" anchor="t">
            <a:spAutoFit/>
          </a:bodyPr>
          <a:p>
            <a:pPr lvl="0" indent="0">
              <a:buClr>
                <a:srgbClr val="409DEF"/>
              </a:buClr>
              <a:buFont typeface="Wingdings" panose="05000000000000000000" charset="0"/>
              <a:buNone/>
            </a:pPr>
            <a:r>
              <a:rPr lang="zh-CN" altLang="en-US" sz="2600" dirty="0" smtClean="0">
                <a:latin typeface="等线" panose="02010600030101010101" pitchFamily="2" charset="-122"/>
                <a:ea typeface="等线" panose="02010600030101010101" pitchFamily="2" charset="-122"/>
                <a:sym typeface="+mn-ea"/>
              </a:rPr>
              <a:t>如</a:t>
            </a:r>
            <a:r>
              <a:rPr lang="zh-CN" altLang="en-US" sz="2600" dirty="0" smtClean="0">
                <a:latin typeface="等线" panose="02010600030101010101" pitchFamily="2" charset="-122"/>
                <a:ea typeface="等线" panose="02010600030101010101" pitchFamily="2" charset="-122"/>
                <a:sym typeface="+mn-ea"/>
              </a:rPr>
              <a:t>上图，货物类项目且为最终验收时，才会出现是否对接资产管理系统入库选项。</a:t>
            </a:r>
            <a:endParaRPr lang="zh-CN" altLang="en-US" sz="2600" dirty="0" smtClean="0">
              <a:latin typeface="等线" panose="02010600030101010101" pitchFamily="2" charset="-122"/>
              <a:ea typeface="等线" panose="02010600030101010101" pitchFamily="2" charset="-122"/>
              <a:sym typeface="+mn-ea"/>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grpSp>
        <p:nvGrpSpPr>
          <p:cNvPr id="5" name="组合 4"/>
          <p:cNvGrpSpPr/>
          <p:nvPr/>
        </p:nvGrpSpPr>
        <p:grpSpPr>
          <a:xfrm>
            <a:off x="365712" y="297103"/>
            <a:ext cx="10876915" cy="583565"/>
            <a:chOff x="447672" y="702416"/>
            <a:chExt cx="9187503" cy="583565"/>
          </a:xfrm>
        </p:grpSpPr>
        <p:grpSp>
          <p:nvGrpSpPr>
            <p:cNvPr id="11" name="组合 10"/>
            <p:cNvGrpSpPr/>
            <p:nvPr/>
          </p:nvGrpSpPr>
          <p:grpSpPr>
            <a:xfrm flipH="1" flipV="1">
              <a:off x="447672" y="722660"/>
              <a:ext cx="502373" cy="442687"/>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25"/>
            <p:cNvSpPr txBox="1"/>
            <p:nvPr/>
          </p:nvSpPr>
          <p:spPr>
            <a:xfrm>
              <a:off x="864969" y="702416"/>
              <a:ext cx="8770206"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资产入库</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对接</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pic>
        <p:nvPicPr>
          <p:cNvPr id="4" name="图片 3"/>
          <p:cNvPicPr>
            <a:picLocks noChangeAspect="1"/>
          </p:cNvPicPr>
          <p:nvPr/>
        </p:nvPicPr>
        <p:blipFill>
          <a:blip r:embed="rId1"/>
          <a:srcRect t="30603"/>
          <a:stretch>
            <a:fillRect/>
          </a:stretch>
        </p:blipFill>
        <p:spPr>
          <a:xfrm>
            <a:off x="365760" y="1676400"/>
            <a:ext cx="11549380" cy="2184400"/>
          </a:xfrm>
          <a:prstGeom prst="rect">
            <a:avLst/>
          </a:prstGeom>
        </p:spPr>
      </p:pic>
      <p:sp>
        <p:nvSpPr>
          <p:cNvPr id="2" name="文本框 1"/>
          <p:cNvSpPr txBox="1"/>
          <p:nvPr/>
        </p:nvSpPr>
        <p:spPr>
          <a:xfrm>
            <a:off x="727075" y="4046855"/>
            <a:ext cx="10439400" cy="1383665"/>
          </a:xfrm>
          <a:prstGeom prst="rect">
            <a:avLst/>
          </a:prstGeom>
          <a:noFill/>
        </p:spPr>
        <p:txBody>
          <a:bodyPr wrap="square" rtlCol="0">
            <a:spAutoFit/>
          </a:bodyPr>
          <a:p>
            <a:r>
              <a:rPr lang="zh-CN" altLang="en-US" sz="2800">
                <a:latin typeface="等线" panose="02010600030101010101" pitchFamily="2" charset="-122"/>
                <a:ea typeface="等线" panose="02010600030101010101" pitchFamily="2" charset="-122"/>
              </a:rPr>
              <a:t>此</a:t>
            </a:r>
            <a:r>
              <a:rPr lang="zh-CN" altLang="en-US" sz="2800" b="1">
                <a:latin typeface="等线" panose="02010600030101010101" pitchFamily="2" charset="-122"/>
                <a:ea typeface="等线" panose="02010600030101010101" pitchFamily="2" charset="-122"/>
              </a:rPr>
              <a:t>保管人</a:t>
            </a:r>
            <a:r>
              <a:rPr lang="zh-CN" altLang="en-US" sz="2800">
                <a:latin typeface="等线" panose="02010600030101010101" pitchFamily="2" charset="-122"/>
                <a:ea typeface="等线" panose="02010600030101010101" pitchFamily="2" charset="-122"/>
              </a:rPr>
              <a:t>将自动带入</a:t>
            </a:r>
            <a:r>
              <a:rPr lang="zh-CN" altLang="en-US" sz="2800" b="1">
                <a:latin typeface="等线" panose="02010600030101010101" pitchFamily="2" charset="-122"/>
                <a:ea typeface="等线" panose="02010600030101010101" pitchFamily="2" charset="-122"/>
              </a:rPr>
              <a:t>采购申报明细领用人</a:t>
            </a:r>
            <a:r>
              <a:rPr lang="zh-CN" altLang="en-US" sz="2800">
                <a:latin typeface="等线" panose="02010600030101010101" pitchFamily="2" charset="-122"/>
                <a:ea typeface="等线" panose="02010600030101010101" pitchFamily="2" charset="-122"/>
              </a:rPr>
              <a:t>，在申报时需填写准确，备案时可进一步完善。</a:t>
            </a:r>
            <a:endParaRPr lang="zh-CN" altLang="en-US" sz="2800">
              <a:latin typeface="等线" panose="02010600030101010101" pitchFamily="2" charset="-122"/>
              <a:ea typeface="等线" panose="02010600030101010101" pitchFamily="2" charset="-122"/>
            </a:endParaRPr>
          </a:p>
          <a:p>
            <a:r>
              <a:rPr lang="zh-CN" altLang="en-US" sz="2800">
                <a:latin typeface="等线" panose="02010600030101010101" pitchFamily="2" charset="-122"/>
                <a:ea typeface="等线" panose="02010600030101010101" pitchFamily="2" charset="-122"/>
              </a:rPr>
              <a:t>后期非正常调剂不再修改，直接推送至资产系统。</a:t>
            </a:r>
            <a:endParaRPr lang="zh-CN" altLang="en-US" sz="2800">
              <a:latin typeface="等线" panose="02010600030101010101" pitchFamily="2" charset="-122"/>
              <a:ea typeface="等线" panose="02010600030101010101" pitchFamily="2" charset="-122"/>
            </a:endParaRPr>
          </a:p>
        </p:txBody>
      </p:sp>
      <p:sp>
        <p:nvSpPr>
          <p:cNvPr id="15" name="左箭头 14"/>
          <p:cNvSpPr/>
          <p:nvPr/>
        </p:nvSpPr>
        <p:spPr>
          <a:xfrm rot="8700000">
            <a:off x="9452610" y="3738880"/>
            <a:ext cx="669290" cy="256540"/>
          </a:xfrm>
          <a:prstGeom prst="leftArrow">
            <a:avLst/>
          </a:prstGeom>
          <a:solidFill>
            <a:srgbClr val="FF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grpSp>
        <p:nvGrpSpPr>
          <p:cNvPr id="11" name="组合 10"/>
          <p:cNvGrpSpPr/>
          <p:nvPr/>
        </p:nvGrpSpPr>
        <p:grpSpPr>
          <a:xfrm rot="0" flipH="1" flipV="1">
            <a:off x="365760" y="317500"/>
            <a:ext cx="594995" cy="442595"/>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65712" y="297103"/>
            <a:ext cx="10876915" cy="583565"/>
            <a:chOff x="447672" y="702416"/>
            <a:chExt cx="9187503" cy="583565"/>
          </a:xfrm>
        </p:grpSpPr>
        <p:grpSp>
          <p:nvGrpSpPr>
            <p:cNvPr id="3" name="组合 2"/>
            <p:cNvGrpSpPr/>
            <p:nvPr/>
          </p:nvGrpSpPr>
          <p:grpSpPr>
            <a:xfrm flipH="1" flipV="1">
              <a:off x="447672" y="722660"/>
              <a:ext cx="502373" cy="442687"/>
              <a:chOff x="8165447" y="3103389"/>
              <a:chExt cx="4260829" cy="3754611"/>
            </a:xfrm>
          </p:grpSpPr>
          <p:sp>
            <p:nvSpPr>
              <p:cNvPr id="4" name="等腰三角形 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25"/>
            <p:cNvSpPr txBox="1"/>
            <p:nvPr/>
          </p:nvSpPr>
          <p:spPr>
            <a:xfrm>
              <a:off x="864969" y="702416"/>
              <a:ext cx="8770206"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国资系统提取采购信息</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流程</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pic>
        <p:nvPicPr>
          <p:cNvPr id="8" name="图片 2"/>
          <p:cNvPicPr>
            <a:picLocks noChangeAspect="1"/>
          </p:cNvPicPr>
          <p:nvPr/>
        </p:nvPicPr>
        <p:blipFill>
          <a:blip r:embed="rId1"/>
          <a:stretch>
            <a:fillRect/>
          </a:stretch>
        </p:blipFill>
        <p:spPr>
          <a:xfrm>
            <a:off x="491490" y="1805305"/>
            <a:ext cx="10905490" cy="4871085"/>
          </a:xfrm>
          <a:prstGeom prst="rect">
            <a:avLst/>
          </a:prstGeom>
          <a:noFill/>
          <a:ln>
            <a:noFill/>
          </a:ln>
        </p:spPr>
      </p:pic>
      <p:sp>
        <p:nvSpPr>
          <p:cNvPr id="20" name="矩形 19"/>
          <p:cNvSpPr/>
          <p:nvPr/>
        </p:nvSpPr>
        <p:spPr>
          <a:xfrm>
            <a:off x="761365" y="983615"/>
            <a:ext cx="10975975" cy="52197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a:solidFill>
                  <a:schemeClr val="tx1"/>
                </a:solidFill>
                <a:latin typeface="等线" panose="02010600030101010101" pitchFamily="2" charset="-122"/>
                <a:ea typeface="等线" panose="02010600030101010101" pitchFamily="2" charset="-122"/>
                <a:cs typeface="+mn-ea"/>
                <a:sym typeface="+mn-lt"/>
              </a:rPr>
              <a:t>进入菜单后选择</a:t>
            </a:r>
            <a:r>
              <a:rPr lang="en-US" altLang="zh-CN" sz="2800" dirty="0">
                <a:solidFill>
                  <a:schemeClr val="tx1"/>
                </a:solidFill>
                <a:latin typeface="等线" panose="02010600030101010101" pitchFamily="2" charset="-122"/>
                <a:ea typeface="等线" panose="02010600030101010101" pitchFamily="2" charset="-122"/>
                <a:cs typeface="+mn-ea"/>
                <a:sym typeface="+mn-lt"/>
              </a:rPr>
              <a:t>“</a:t>
            </a:r>
            <a:r>
              <a:rPr lang="zh-CN" altLang="en-US" sz="2800" dirty="0">
                <a:solidFill>
                  <a:schemeClr val="tx1"/>
                </a:solidFill>
                <a:latin typeface="等线" panose="02010600030101010101" pitchFamily="2" charset="-122"/>
                <a:ea typeface="等线" panose="02010600030101010101" pitchFamily="2" charset="-122"/>
                <a:cs typeface="+mn-ea"/>
                <a:sym typeface="+mn-lt"/>
              </a:rPr>
              <a:t>资产登记管理</a:t>
            </a:r>
            <a:r>
              <a:rPr lang="en-US" altLang="zh-CN" sz="2800" dirty="0">
                <a:solidFill>
                  <a:schemeClr val="tx1"/>
                </a:solidFill>
                <a:latin typeface="等线" panose="02010600030101010101" pitchFamily="2" charset="-122"/>
                <a:ea typeface="等线" panose="02010600030101010101" pitchFamily="2" charset="-122"/>
                <a:cs typeface="+mn-ea"/>
                <a:sym typeface="+mn-lt"/>
              </a:rPr>
              <a:t>”</a:t>
            </a:r>
            <a:endParaRPr lang="en-US" altLang="zh-CN" sz="2800" dirty="0">
              <a:solidFill>
                <a:schemeClr val="tx1"/>
              </a:solidFill>
              <a:latin typeface="等线" panose="02010600030101010101" pitchFamily="2" charset="-122"/>
              <a:ea typeface="等线" panose="02010600030101010101" pitchFamily="2" charset="-122"/>
              <a:cs typeface="+mn-ea"/>
              <a:sym typeface="+mn-lt"/>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grpSp>
        <p:nvGrpSpPr>
          <p:cNvPr id="5" name="组合 4"/>
          <p:cNvGrpSpPr/>
          <p:nvPr/>
        </p:nvGrpSpPr>
        <p:grpSpPr>
          <a:xfrm>
            <a:off x="365712" y="297103"/>
            <a:ext cx="10876915" cy="583565"/>
            <a:chOff x="447672" y="702416"/>
            <a:chExt cx="9187503" cy="583565"/>
          </a:xfrm>
        </p:grpSpPr>
        <p:grpSp>
          <p:nvGrpSpPr>
            <p:cNvPr id="11" name="组合 10"/>
            <p:cNvGrpSpPr/>
            <p:nvPr/>
          </p:nvGrpSpPr>
          <p:grpSpPr>
            <a:xfrm flipH="1" flipV="1">
              <a:off x="447672" y="722660"/>
              <a:ext cx="502373" cy="442687"/>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25"/>
            <p:cNvSpPr txBox="1"/>
            <p:nvPr/>
          </p:nvSpPr>
          <p:spPr>
            <a:xfrm>
              <a:off x="864969" y="702416"/>
              <a:ext cx="8770206"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国资系统提取采购信息</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流程</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pic>
        <p:nvPicPr>
          <p:cNvPr id="6" name="图片 1"/>
          <p:cNvPicPr>
            <a:picLocks noChangeAspect="1"/>
          </p:cNvPicPr>
          <p:nvPr/>
        </p:nvPicPr>
        <p:blipFill>
          <a:blip r:embed="rId1"/>
          <a:stretch>
            <a:fillRect/>
          </a:stretch>
        </p:blipFill>
        <p:spPr>
          <a:xfrm>
            <a:off x="960755" y="1673860"/>
            <a:ext cx="10506075" cy="5061585"/>
          </a:xfrm>
          <a:prstGeom prst="rect">
            <a:avLst/>
          </a:prstGeom>
          <a:noFill/>
          <a:ln>
            <a:noFill/>
          </a:ln>
        </p:spPr>
      </p:pic>
      <p:sp>
        <p:nvSpPr>
          <p:cNvPr id="20" name="矩形 19"/>
          <p:cNvSpPr/>
          <p:nvPr/>
        </p:nvSpPr>
        <p:spPr>
          <a:xfrm>
            <a:off x="761365" y="983615"/>
            <a:ext cx="10975975" cy="52197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600" dirty="0">
                <a:solidFill>
                  <a:schemeClr val="tx1"/>
                </a:solidFill>
                <a:latin typeface="等线" panose="02010600030101010101" pitchFamily="2" charset="-122"/>
                <a:ea typeface="等线" panose="02010600030101010101" pitchFamily="2" charset="-122"/>
                <a:cs typeface="+mn-ea"/>
                <a:sym typeface="+mn-lt"/>
              </a:rPr>
              <a:t>首页</a:t>
            </a:r>
            <a:r>
              <a:rPr lang="en-US" altLang="zh-CN" sz="2600" dirty="0">
                <a:solidFill>
                  <a:schemeClr val="tx1"/>
                </a:solidFill>
                <a:latin typeface="等线" panose="02010600030101010101" pitchFamily="2" charset="-122"/>
                <a:ea typeface="等线" panose="02010600030101010101" pitchFamily="2" charset="-122"/>
                <a:cs typeface="+mn-ea"/>
                <a:sym typeface="+mn-lt"/>
              </a:rPr>
              <a:t>“</a:t>
            </a:r>
            <a:r>
              <a:rPr lang="zh-CN" altLang="en-US" sz="2600" dirty="0">
                <a:solidFill>
                  <a:schemeClr val="tx1"/>
                </a:solidFill>
                <a:latin typeface="等线" panose="02010600030101010101" pitchFamily="2" charset="-122"/>
                <a:ea typeface="等线" panose="02010600030101010101" pitchFamily="2" charset="-122"/>
                <a:cs typeface="+mn-ea"/>
                <a:sym typeface="+mn-lt"/>
              </a:rPr>
              <a:t>资产登记</a:t>
            </a:r>
            <a:r>
              <a:rPr lang="en-US" altLang="zh-CN" sz="2600" dirty="0">
                <a:solidFill>
                  <a:schemeClr val="tx1"/>
                </a:solidFill>
                <a:latin typeface="等线" panose="02010600030101010101" pitchFamily="2" charset="-122"/>
                <a:ea typeface="等线" panose="02010600030101010101" pitchFamily="2" charset="-122"/>
                <a:cs typeface="+mn-ea"/>
                <a:sym typeface="+mn-lt"/>
              </a:rPr>
              <a:t>”</a:t>
            </a:r>
            <a:r>
              <a:rPr lang="zh-CN" altLang="en-US" sz="2600" dirty="0">
                <a:solidFill>
                  <a:schemeClr val="tx1"/>
                </a:solidFill>
                <a:latin typeface="等线" panose="02010600030101010101" pitchFamily="2" charset="-122"/>
                <a:ea typeface="等线" panose="02010600030101010101" pitchFamily="2" charset="-122"/>
                <a:cs typeface="+mn-ea"/>
                <a:sym typeface="+mn-lt"/>
              </a:rPr>
              <a:t>快捷菜单或左侧</a:t>
            </a:r>
            <a:r>
              <a:rPr lang="en-US" altLang="zh-CN" sz="2600" dirty="0">
                <a:solidFill>
                  <a:schemeClr val="tx1"/>
                </a:solidFill>
                <a:latin typeface="等线" panose="02010600030101010101" pitchFamily="2" charset="-122"/>
                <a:ea typeface="等线" panose="02010600030101010101" pitchFamily="2" charset="-122"/>
                <a:cs typeface="+mn-ea"/>
                <a:sym typeface="+mn-lt"/>
              </a:rPr>
              <a:t>“</a:t>
            </a:r>
            <a:r>
              <a:rPr lang="zh-CN" altLang="en-US" sz="2600" dirty="0">
                <a:solidFill>
                  <a:schemeClr val="tx1"/>
                </a:solidFill>
                <a:latin typeface="等线" panose="02010600030101010101" pitchFamily="2" charset="-122"/>
                <a:ea typeface="等线" panose="02010600030101010101" pitchFamily="2" charset="-122"/>
                <a:cs typeface="+mn-ea"/>
                <a:sym typeface="+mn-lt"/>
              </a:rPr>
              <a:t>资产入账</a:t>
            </a:r>
            <a:r>
              <a:rPr lang="en-US" altLang="en-US" sz="2600" dirty="0">
                <a:solidFill>
                  <a:schemeClr val="tx1"/>
                </a:solidFill>
                <a:latin typeface="等线" panose="02010600030101010101" pitchFamily="2" charset="-122"/>
                <a:ea typeface="等线" panose="02010600030101010101" pitchFamily="2" charset="-122"/>
                <a:cs typeface="+mn-ea"/>
                <a:sym typeface="+mn-lt"/>
              </a:rPr>
              <a:t>→</a:t>
            </a:r>
            <a:r>
              <a:rPr lang="zh-CN" altLang="en-US" sz="2600" dirty="0">
                <a:solidFill>
                  <a:schemeClr val="tx1"/>
                </a:solidFill>
                <a:latin typeface="等线" panose="02010600030101010101" pitchFamily="2" charset="-122"/>
                <a:ea typeface="等线" panose="02010600030101010101" pitchFamily="2" charset="-122"/>
                <a:cs typeface="+mn-ea"/>
                <a:sym typeface="+mn-lt"/>
              </a:rPr>
              <a:t>资产登记</a:t>
            </a:r>
            <a:r>
              <a:rPr lang="en-US" altLang="zh-CN" sz="2600" dirty="0">
                <a:solidFill>
                  <a:schemeClr val="tx1"/>
                </a:solidFill>
                <a:latin typeface="等线" panose="02010600030101010101" pitchFamily="2" charset="-122"/>
                <a:ea typeface="等线" panose="02010600030101010101" pitchFamily="2" charset="-122"/>
                <a:cs typeface="+mn-ea"/>
                <a:sym typeface="+mn-lt"/>
              </a:rPr>
              <a:t>”</a:t>
            </a:r>
            <a:r>
              <a:rPr lang="zh-CN" altLang="en-US" sz="2600" dirty="0">
                <a:solidFill>
                  <a:schemeClr val="tx1"/>
                </a:solidFill>
                <a:latin typeface="等线" panose="02010600030101010101" pitchFamily="2" charset="-122"/>
                <a:ea typeface="等线" panose="02010600030101010101" pitchFamily="2" charset="-122"/>
                <a:cs typeface="+mn-ea"/>
                <a:sym typeface="+mn-lt"/>
              </a:rPr>
              <a:t>菜单</a:t>
            </a:r>
            <a:r>
              <a:rPr lang="zh-CN" altLang="en-US" sz="2800" dirty="0">
                <a:solidFill>
                  <a:schemeClr val="tx1"/>
                </a:solidFill>
                <a:latin typeface="等线" panose="02010600030101010101" pitchFamily="2" charset="-122"/>
                <a:ea typeface="等线" panose="02010600030101010101" pitchFamily="2" charset="-122"/>
                <a:cs typeface="+mn-ea"/>
                <a:sym typeface="+mn-lt"/>
              </a:rPr>
              <a:t>。</a:t>
            </a:r>
            <a:endParaRPr lang="zh-CN" altLang="en-US" sz="2800" dirty="0">
              <a:solidFill>
                <a:schemeClr val="tx1"/>
              </a:solidFill>
              <a:latin typeface="等线" panose="02010600030101010101" pitchFamily="2" charset="-122"/>
              <a:ea typeface="等线" panose="02010600030101010101" pitchFamily="2" charset="-122"/>
              <a:cs typeface="+mn-ea"/>
              <a:sym typeface="+mn-lt"/>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grpSp>
        <p:nvGrpSpPr>
          <p:cNvPr id="2" name="组合 1"/>
          <p:cNvGrpSpPr/>
          <p:nvPr/>
        </p:nvGrpSpPr>
        <p:grpSpPr>
          <a:xfrm>
            <a:off x="365712" y="297103"/>
            <a:ext cx="10876915" cy="583565"/>
            <a:chOff x="447672" y="702416"/>
            <a:chExt cx="9187503" cy="583565"/>
          </a:xfrm>
        </p:grpSpPr>
        <p:grpSp>
          <p:nvGrpSpPr>
            <p:cNvPr id="3" name="组合 2"/>
            <p:cNvGrpSpPr/>
            <p:nvPr/>
          </p:nvGrpSpPr>
          <p:grpSpPr>
            <a:xfrm flipH="1" flipV="1">
              <a:off x="447672" y="722660"/>
              <a:ext cx="502373" cy="442687"/>
              <a:chOff x="8165447" y="3103389"/>
              <a:chExt cx="4260829" cy="3754611"/>
            </a:xfrm>
          </p:grpSpPr>
          <p:sp>
            <p:nvSpPr>
              <p:cNvPr id="4" name="等腰三角形 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25"/>
            <p:cNvSpPr txBox="1"/>
            <p:nvPr/>
          </p:nvSpPr>
          <p:spPr>
            <a:xfrm>
              <a:off x="864969" y="702416"/>
              <a:ext cx="8770206"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国资系统提取采购信息</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流程</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20" name="矩形 19"/>
          <p:cNvSpPr/>
          <p:nvPr/>
        </p:nvSpPr>
        <p:spPr>
          <a:xfrm>
            <a:off x="761365" y="983615"/>
            <a:ext cx="10975975" cy="52197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a:solidFill>
                  <a:schemeClr val="tx1"/>
                </a:solidFill>
                <a:latin typeface="等线" panose="02010600030101010101" pitchFamily="2" charset="-122"/>
                <a:ea typeface="等线" panose="02010600030101010101" pitchFamily="2" charset="-122"/>
                <a:cs typeface="+mn-ea"/>
                <a:sym typeface="+mn-lt"/>
              </a:rPr>
              <a:t>在资产登记页面点击</a:t>
            </a:r>
            <a:r>
              <a:rPr lang="en-US" altLang="zh-CN" sz="2800" dirty="0">
                <a:solidFill>
                  <a:schemeClr val="tx1"/>
                </a:solidFill>
                <a:latin typeface="等线" panose="02010600030101010101" pitchFamily="2" charset="-122"/>
                <a:ea typeface="等线" panose="02010600030101010101" pitchFamily="2" charset="-122"/>
                <a:cs typeface="+mn-ea"/>
                <a:sym typeface="+mn-lt"/>
              </a:rPr>
              <a:t>“</a:t>
            </a:r>
            <a:r>
              <a:rPr lang="zh-CN" altLang="en-US" sz="2800" dirty="0">
                <a:solidFill>
                  <a:schemeClr val="tx1"/>
                </a:solidFill>
                <a:latin typeface="等线" panose="02010600030101010101" pitchFamily="2" charset="-122"/>
                <a:ea typeface="等线" panose="02010600030101010101" pitchFamily="2" charset="-122"/>
                <a:cs typeface="+mn-ea"/>
                <a:sym typeface="+mn-lt"/>
              </a:rPr>
              <a:t>对接数据提取</a:t>
            </a:r>
            <a:r>
              <a:rPr lang="en-US" altLang="zh-CN" sz="2800" dirty="0">
                <a:solidFill>
                  <a:schemeClr val="tx1"/>
                </a:solidFill>
                <a:latin typeface="等线" panose="02010600030101010101" pitchFamily="2" charset="-122"/>
                <a:ea typeface="等线" panose="02010600030101010101" pitchFamily="2" charset="-122"/>
                <a:cs typeface="+mn-ea"/>
                <a:sym typeface="+mn-lt"/>
              </a:rPr>
              <a:t>”</a:t>
            </a:r>
            <a:r>
              <a:rPr lang="zh-CN" altLang="en-US" sz="2800" dirty="0">
                <a:solidFill>
                  <a:schemeClr val="tx1"/>
                </a:solidFill>
                <a:latin typeface="等线" panose="02010600030101010101" pitchFamily="2" charset="-122"/>
                <a:ea typeface="等线" panose="02010600030101010101" pitchFamily="2" charset="-122"/>
                <a:cs typeface="+mn-ea"/>
                <a:sym typeface="+mn-lt"/>
              </a:rPr>
              <a:t>按钮即可查看采购信息</a:t>
            </a:r>
            <a:endParaRPr lang="zh-CN" altLang="en-US" sz="2800" dirty="0">
              <a:solidFill>
                <a:schemeClr val="tx1"/>
              </a:solidFill>
              <a:latin typeface="等线" panose="02010600030101010101" pitchFamily="2" charset="-122"/>
              <a:ea typeface="等线" panose="02010600030101010101" pitchFamily="2" charset="-122"/>
              <a:cs typeface="+mn-ea"/>
              <a:sym typeface="+mn-lt"/>
            </a:endParaRPr>
          </a:p>
        </p:txBody>
      </p:sp>
      <p:pic>
        <p:nvPicPr>
          <p:cNvPr id="8" name="图片 3"/>
          <p:cNvPicPr>
            <a:picLocks noChangeAspect="1"/>
          </p:cNvPicPr>
          <p:nvPr/>
        </p:nvPicPr>
        <p:blipFill>
          <a:blip r:embed="rId1"/>
          <a:stretch>
            <a:fillRect/>
          </a:stretch>
        </p:blipFill>
        <p:spPr>
          <a:xfrm>
            <a:off x="761365" y="1830705"/>
            <a:ext cx="10627995" cy="4733925"/>
          </a:xfrm>
          <a:prstGeom prst="rect">
            <a:avLst/>
          </a:prstGeom>
          <a:noFill/>
          <a:ln>
            <a:noFill/>
          </a:ln>
        </p:spPr>
      </p:pic>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grpSp>
        <p:nvGrpSpPr>
          <p:cNvPr id="11" name="组合 10"/>
          <p:cNvGrpSpPr/>
          <p:nvPr/>
        </p:nvGrpSpPr>
        <p:grpSpPr>
          <a:xfrm rot="0" flipH="1" flipV="1">
            <a:off x="365760" y="317500"/>
            <a:ext cx="594995" cy="442595"/>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65712" y="297103"/>
            <a:ext cx="10876915" cy="583565"/>
            <a:chOff x="447672" y="702416"/>
            <a:chExt cx="9187503" cy="583565"/>
          </a:xfrm>
        </p:grpSpPr>
        <p:grpSp>
          <p:nvGrpSpPr>
            <p:cNvPr id="3" name="组合 2"/>
            <p:cNvGrpSpPr/>
            <p:nvPr/>
          </p:nvGrpSpPr>
          <p:grpSpPr>
            <a:xfrm flipH="1" flipV="1">
              <a:off x="447672" y="722660"/>
              <a:ext cx="502373" cy="442687"/>
              <a:chOff x="8165447" y="3103389"/>
              <a:chExt cx="4260829" cy="3754611"/>
            </a:xfrm>
          </p:grpSpPr>
          <p:sp>
            <p:nvSpPr>
              <p:cNvPr id="4" name="等腰三角形 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25"/>
            <p:cNvSpPr txBox="1"/>
            <p:nvPr/>
          </p:nvSpPr>
          <p:spPr>
            <a:xfrm>
              <a:off x="864969" y="702416"/>
              <a:ext cx="8770206"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国资系统提取采购信息</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流程</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sp>
        <p:nvSpPr>
          <p:cNvPr id="20" name="矩形 19"/>
          <p:cNvSpPr/>
          <p:nvPr/>
        </p:nvSpPr>
        <p:spPr>
          <a:xfrm>
            <a:off x="761365" y="983615"/>
            <a:ext cx="10975975" cy="953135"/>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a:solidFill>
                  <a:schemeClr val="tx1"/>
                </a:solidFill>
                <a:latin typeface="等线" panose="02010600030101010101" pitchFamily="2" charset="-122"/>
                <a:ea typeface="等线" panose="02010600030101010101" pitchFamily="2" charset="-122"/>
                <a:cs typeface="+mn-ea"/>
                <a:sym typeface="+mn-lt"/>
              </a:rPr>
              <a:t>在</a:t>
            </a:r>
            <a:r>
              <a:rPr lang="en-US" altLang="zh-CN" sz="2800" dirty="0">
                <a:solidFill>
                  <a:schemeClr val="tx1"/>
                </a:solidFill>
                <a:latin typeface="等线" panose="02010600030101010101" pitchFamily="2" charset="-122"/>
                <a:ea typeface="等线" panose="02010600030101010101" pitchFamily="2" charset="-122"/>
                <a:cs typeface="+mn-ea"/>
                <a:sym typeface="+mn-lt"/>
              </a:rPr>
              <a:t>“</a:t>
            </a:r>
            <a:r>
              <a:rPr lang="zh-CN" altLang="en-US" sz="2800" dirty="0">
                <a:solidFill>
                  <a:schemeClr val="tx1"/>
                </a:solidFill>
                <a:latin typeface="等线" panose="02010600030101010101" pitchFamily="2" charset="-122"/>
                <a:ea typeface="等线" panose="02010600030101010101" pitchFamily="2" charset="-122"/>
                <a:cs typeface="+mn-ea"/>
                <a:sym typeface="+mn-lt"/>
              </a:rPr>
              <a:t>对接数据提取</a:t>
            </a:r>
            <a:r>
              <a:rPr lang="en-US" altLang="zh-CN" sz="2800" dirty="0">
                <a:solidFill>
                  <a:schemeClr val="tx1"/>
                </a:solidFill>
                <a:latin typeface="等线" panose="02010600030101010101" pitchFamily="2" charset="-122"/>
                <a:ea typeface="等线" panose="02010600030101010101" pitchFamily="2" charset="-122"/>
                <a:cs typeface="+mn-ea"/>
                <a:sym typeface="+mn-lt"/>
              </a:rPr>
              <a:t>”</a:t>
            </a:r>
            <a:r>
              <a:rPr lang="zh-CN" altLang="en-US" sz="2800" dirty="0">
                <a:solidFill>
                  <a:schemeClr val="tx1"/>
                </a:solidFill>
                <a:latin typeface="等线" panose="02010600030101010101" pitchFamily="2" charset="-122"/>
                <a:ea typeface="等线" panose="02010600030101010101" pitchFamily="2" charset="-122"/>
                <a:cs typeface="+mn-ea"/>
                <a:sym typeface="+mn-lt"/>
              </a:rPr>
              <a:t>中可按不同条件查询到想要提取的采购信息，点击左侧提取按钮即可将采购信息提取至登记页面</a:t>
            </a:r>
            <a:endParaRPr lang="zh-CN" altLang="en-US" sz="2800" dirty="0">
              <a:solidFill>
                <a:schemeClr val="tx1"/>
              </a:solidFill>
              <a:latin typeface="等线" panose="02010600030101010101" pitchFamily="2" charset="-122"/>
              <a:ea typeface="等线" panose="02010600030101010101" pitchFamily="2" charset="-122"/>
              <a:cs typeface="+mn-ea"/>
              <a:sym typeface="+mn-lt"/>
            </a:endParaRPr>
          </a:p>
        </p:txBody>
      </p:sp>
      <p:pic>
        <p:nvPicPr>
          <p:cNvPr id="8" name="图片 4"/>
          <p:cNvPicPr>
            <a:picLocks noChangeAspect="1"/>
          </p:cNvPicPr>
          <p:nvPr/>
        </p:nvPicPr>
        <p:blipFill>
          <a:blip r:embed="rId1"/>
          <a:stretch>
            <a:fillRect/>
          </a:stretch>
        </p:blipFill>
        <p:spPr>
          <a:xfrm>
            <a:off x="859790" y="1936750"/>
            <a:ext cx="10344150" cy="4643755"/>
          </a:xfrm>
          <a:prstGeom prst="rect">
            <a:avLst/>
          </a:prstGeom>
          <a:noFill/>
          <a:ln>
            <a:noFill/>
          </a:ln>
        </p:spPr>
      </p:pic>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grpSp>
        <p:nvGrpSpPr>
          <p:cNvPr id="11" name="组合 10"/>
          <p:cNvGrpSpPr/>
          <p:nvPr/>
        </p:nvGrpSpPr>
        <p:grpSpPr>
          <a:xfrm rot="0" flipH="1" flipV="1">
            <a:off x="365760" y="317500"/>
            <a:ext cx="594995" cy="442595"/>
            <a:chOff x="8165447" y="3103389"/>
            <a:chExt cx="4260829" cy="3754611"/>
          </a:xfrm>
        </p:grpSpPr>
        <p:sp>
          <p:nvSpPr>
            <p:cNvPr id="12" name="等腰三角形 11"/>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65712" y="297103"/>
            <a:ext cx="10876915" cy="583565"/>
            <a:chOff x="447672" y="702416"/>
            <a:chExt cx="9187503" cy="583565"/>
          </a:xfrm>
        </p:grpSpPr>
        <p:grpSp>
          <p:nvGrpSpPr>
            <p:cNvPr id="3" name="组合 2"/>
            <p:cNvGrpSpPr/>
            <p:nvPr/>
          </p:nvGrpSpPr>
          <p:grpSpPr>
            <a:xfrm flipH="1" flipV="1">
              <a:off x="447672" y="722660"/>
              <a:ext cx="502373" cy="442687"/>
              <a:chOff x="8165447" y="3103389"/>
              <a:chExt cx="4260829" cy="3754611"/>
            </a:xfrm>
          </p:grpSpPr>
          <p:sp>
            <p:nvSpPr>
              <p:cNvPr id="4" name="等腰三角形 3"/>
              <p:cNvSpPr/>
              <p:nvPr/>
            </p:nvSpPr>
            <p:spPr>
              <a:xfrm>
                <a:off x="8165447" y="3962400"/>
                <a:ext cx="3358896" cy="2895600"/>
              </a:xfrm>
              <a:prstGeom prst="triangle">
                <a:avLst>
                  <a:gd name="adj" fmla="val 100000"/>
                </a:avLst>
              </a:prstGeom>
              <a:solidFill>
                <a:srgbClr val="013E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flipV="1">
                <a:off x="9067381" y="3103389"/>
                <a:ext cx="3358895" cy="2895600"/>
              </a:xfrm>
              <a:prstGeom prst="triangle">
                <a:avLst>
                  <a:gd name="adj" fmla="val 100000"/>
                </a:avLst>
              </a:prstGeom>
              <a:solidFill>
                <a:srgbClr val="FEC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25"/>
            <p:cNvSpPr txBox="1"/>
            <p:nvPr/>
          </p:nvSpPr>
          <p:spPr>
            <a:xfrm>
              <a:off x="864969" y="702416"/>
              <a:ext cx="8770206" cy="583565"/>
            </a:xfrm>
            <a:prstGeom prst="rect">
              <a:avLst/>
            </a:prstGeom>
            <a:noFill/>
          </p:spPr>
          <p:txBody>
            <a:bodyPr wrap="square" rtlCol="0">
              <a:spAutoFit/>
            </a:bodyPr>
            <a:lstStyle/>
            <a:p>
              <a:pPr algn="dist"/>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采购及资产入库对接相关</a:t>
              </a:r>
              <a:r>
                <a:rPr lang="en-US" altLang="zh-CN" sz="3200" b="1" dirty="0" smtClean="0">
                  <a:solidFill>
                    <a:srgbClr val="013E8D"/>
                  </a:solidFill>
                  <a:latin typeface="微软雅黑" panose="020B0503020204020204" pitchFamily="34" charset="-122"/>
                  <a:ea typeface="微软雅黑" panose="020B0503020204020204" pitchFamily="34" charset="-122"/>
                  <a:sym typeface="+mn-lt"/>
                </a:rPr>
                <a:t>-</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国资系统提取采购信息</a:t>
              </a:r>
              <a:r>
                <a:rPr lang="zh-CN" altLang="en-US" sz="3200" b="1" dirty="0" smtClean="0">
                  <a:solidFill>
                    <a:srgbClr val="013E8D"/>
                  </a:solidFill>
                  <a:latin typeface="微软雅黑" panose="020B0503020204020204" pitchFamily="34" charset="-122"/>
                  <a:ea typeface="微软雅黑" panose="020B0503020204020204" pitchFamily="34" charset="-122"/>
                  <a:sym typeface="+mn-lt"/>
                </a:rPr>
                <a:t>流程</a:t>
              </a:r>
              <a:endParaRPr lang="zh-CN" altLang="en-US" sz="3200" b="1" dirty="0" smtClean="0">
                <a:solidFill>
                  <a:srgbClr val="013E8D"/>
                </a:solidFill>
                <a:latin typeface="微软雅黑" panose="020B0503020204020204" pitchFamily="34" charset="-122"/>
                <a:ea typeface="微软雅黑" panose="020B0503020204020204" pitchFamily="34" charset="-122"/>
                <a:sym typeface="+mn-lt"/>
              </a:endParaRPr>
            </a:p>
          </p:txBody>
        </p:sp>
      </p:grpSp>
      <p:pic>
        <p:nvPicPr>
          <p:cNvPr id="5" name="图片 5"/>
          <p:cNvPicPr>
            <a:picLocks noChangeAspect="1"/>
          </p:cNvPicPr>
          <p:nvPr/>
        </p:nvPicPr>
        <p:blipFill>
          <a:blip r:embed="rId1"/>
          <a:stretch>
            <a:fillRect/>
          </a:stretch>
        </p:blipFill>
        <p:spPr>
          <a:xfrm>
            <a:off x="353060" y="1729105"/>
            <a:ext cx="11350625" cy="4793615"/>
          </a:xfrm>
          <a:prstGeom prst="rect">
            <a:avLst/>
          </a:prstGeom>
          <a:noFill/>
          <a:ln>
            <a:noFill/>
          </a:ln>
        </p:spPr>
      </p:pic>
      <p:sp>
        <p:nvSpPr>
          <p:cNvPr id="20" name="矩形 19"/>
          <p:cNvSpPr/>
          <p:nvPr/>
        </p:nvSpPr>
        <p:spPr>
          <a:xfrm>
            <a:off x="761365" y="983615"/>
            <a:ext cx="10975975" cy="521970"/>
          </a:xfrm>
          <a:prstGeom prst="rect">
            <a:avLst/>
          </a:prstGeom>
          <a:noFill/>
        </p:spPr>
        <p:txBody>
          <a:bodyPr wrap="square">
            <a:spAutoFit/>
          </a:bodyPr>
          <a:lstStyle/>
          <a:p>
            <a:pPr marL="457200" indent="-457200">
              <a:buClr>
                <a:srgbClr val="409DEF"/>
              </a:buClr>
              <a:buFont typeface="Wingdings" panose="05000000000000000000" pitchFamily="2" charset="2"/>
              <a:buChar char="l"/>
            </a:pPr>
            <a:r>
              <a:rPr lang="zh-CN" altLang="en-US" sz="2800" dirty="0">
                <a:solidFill>
                  <a:schemeClr val="tx1"/>
                </a:solidFill>
                <a:latin typeface="等线" panose="02010600030101010101" pitchFamily="2" charset="-122"/>
                <a:ea typeface="等线" panose="02010600030101010101" pitchFamily="2" charset="-122"/>
                <a:cs typeface="+mn-ea"/>
                <a:sym typeface="+mn-lt"/>
              </a:rPr>
              <a:t>可提取到的信息如下（采购系统会推送合同及发票（如有））</a:t>
            </a:r>
            <a:endParaRPr lang="zh-CN" altLang="en-US" sz="2800" dirty="0">
              <a:solidFill>
                <a:schemeClr val="tx1"/>
              </a:solidFill>
              <a:latin typeface="等线" panose="02010600030101010101" pitchFamily="2" charset="-122"/>
              <a:ea typeface="等线" panose="02010600030101010101" pitchFamily="2" charset="-122"/>
              <a:cs typeface="+mn-ea"/>
              <a:sym typeface="+mn-lt"/>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344170" y="179705"/>
            <a:ext cx="11598910" cy="6556375"/>
          </a:xfrm>
          <a:prstGeom prst="rect">
            <a:avLst/>
          </a:prstGeom>
        </p:spPr>
        <p:txBody>
          <a:bodyPr wrap="square">
            <a:noAutofit/>
          </a:bodyPr>
          <a:lstStyle/>
          <a:p>
            <a:pPr>
              <a:lnSpc>
                <a:spcPts val="5000"/>
              </a:lnSpc>
            </a:pPr>
            <a:r>
              <a:rPr lang="zh-CN" altLang="en-US" sz="2800" b="1" dirty="0" smtClean="0">
                <a:latin typeface="等线" panose="02010600030101010101" pitchFamily="2" charset="-122"/>
                <a:ea typeface="等线" panose="02010600030101010101" pitchFamily="2" charset="-122"/>
              </a:rPr>
              <a:t>重点关注文件：</a:t>
            </a:r>
            <a:br>
              <a:rPr lang="en-US" altLang="zh-CN" sz="2800" b="1" dirty="0" smtClean="0">
                <a:latin typeface="等线" panose="02010600030101010101" pitchFamily="2" charset="-122"/>
                <a:ea typeface="等线" panose="02010600030101010101" pitchFamily="2" charset="-122"/>
              </a:rPr>
            </a:br>
            <a:r>
              <a:rPr lang="en-US" altLang="zh-CN" sz="2800" b="1" dirty="0" smtClean="0">
                <a:latin typeface="等线" panose="02010600030101010101" pitchFamily="2" charset="-122"/>
                <a:ea typeface="等线" panose="02010600030101010101" pitchFamily="2" charset="-122"/>
              </a:rPr>
              <a:t>1</a:t>
            </a:r>
            <a:r>
              <a:rPr lang="zh-CN" altLang="en-US" sz="2800" b="1"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关于印发</a:t>
            </a:r>
            <a:r>
              <a:rPr lang="en-US" altLang="zh-CN" sz="2800" b="1" u="sng"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财务报销管理规定</a:t>
            </a:r>
            <a:r>
              <a:rPr lang="en-US" altLang="zh-CN" sz="2800" b="1" u="sng"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的通知</a:t>
            </a:r>
            <a:r>
              <a:rPr lang="zh-CN" altLang="en-US" sz="2800" b="1" dirty="0" smtClean="0">
                <a:latin typeface="等线" panose="02010600030101010101" pitchFamily="2" charset="-122"/>
                <a:ea typeface="等线" panose="02010600030101010101" pitchFamily="2" charset="-122"/>
              </a:rPr>
              <a:t>（湖师院校办发</a:t>
            </a:r>
            <a:r>
              <a:rPr lang="en-US" altLang="zh-CN" sz="2800" b="1" dirty="0" smtClean="0">
                <a:latin typeface="等线" panose="02010600030101010101" pitchFamily="2" charset="-122"/>
                <a:ea typeface="等线" panose="02010600030101010101" pitchFamily="2" charset="-122"/>
              </a:rPr>
              <a:t>〔2019〕4</a:t>
            </a:r>
            <a:r>
              <a:rPr lang="zh-CN" altLang="en-US" sz="2800" b="1" dirty="0" smtClean="0">
                <a:latin typeface="等线" panose="02010600030101010101" pitchFamily="2" charset="-122"/>
                <a:ea typeface="等线" panose="02010600030101010101" pitchFamily="2" charset="-122"/>
              </a:rPr>
              <a:t>号）</a:t>
            </a:r>
            <a:br>
              <a:rPr lang="en-US" altLang="zh-CN" sz="2800" b="1" dirty="0" smtClean="0">
                <a:latin typeface="等线" panose="02010600030101010101" pitchFamily="2" charset="-122"/>
                <a:ea typeface="等线" panose="02010600030101010101" pitchFamily="2" charset="-122"/>
              </a:rPr>
            </a:br>
            <a:r>
              <a:rPr lang="en-US" altLang="zh-CN" sz="2800" b="1" dirty="0" smtClean="0">
                <a:latin typeface="等线" panose="02010600030101010101" pitchFamily="2" charset="-122"/>
                <a:ea typeface="等线" panose="02010600030101010101" pitchFamily="2" charset="-122"/>
              </a:rPr>
              <a:t>2</a:t>
            </a:r>
            <a:r>
              <a:rPr lang="zh-CN" altLang="en-US" sz="2800" b="1"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关于印发</a:t>
            </a:r>
            <a:r>
              <a:rPr lang="en-US" altLang="zh-CN" sz="2800" b="1" u="sng"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经费审批管理办法（试行）</a:t>
            </a:r>
            <a:r>
              <a:rPr lang="en-US" altLang="zh-CN" sz="2800" b="1" u="sng"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的通</a:t>
            </a:r>
            <a:r>
              <a:rPr lang="zh-CN" altLang="en-US" sz="2800" b="1" dirty="0" smtClean="0">
                <a:latin typeface="等线" panose="02010600030101010101" pitchFamily="2" charset="-122"/>
                <a:ea typeface="等线" panose="02010600030101010101" pitchFamily="2" charset="-122"/>
              </a:rPr>
              <a:t>知（湖师院发</a:t>
            </a:r>
            <a:r>
              <a:rPr lang="en-US" altLang="zh-CN" sz="2800" b="1" dirty="0" smtClean="0">
                <a:latin typeface="等线" panose="02010600030101010101" pitchFamily="2" charset="-122"/>
                <a:ea typeface="等线" panose="02010600030101010101" pitchFamily="2" charset="-122"/>
              </a:rPr>
              <a:t>〔2019〕4 </a:t>
            </a:r>
            <a:r>
              <a:rPr lang="zh-CN" altLang="en-US" sz="2800" b="1" dirty="0" smtClean="0">
                <a:latin typeface="等线" panose="02010600030101010101" pitchFamily="2" charset="-122"/>
                <a:ea typeface="等线" panose="02010600030101010101" pitchFamily="2" charset="-122"/>
              </a:rPr>
              <a:t>号） </a:t>
            </a:r>
            <a:br>
              <a:rPr lang="en-US" altLang="zh-CN" sz="2800" b="1" dirty="0" smtClean="0">
                <a:latin typeface="等线" panose="02010600030101010101" pitchFamily="2" charset="-122"/>
                <a:ea typeface="等线" panose="02010600030101010101" pitchFamily="2" charset="-122"/>
              </a:rPr>
            </a:br>
            <a:r>
              <a:rPr lang="en-US" altLang="zh-CN" sz="2800" b="1" dirty="0" smtClean="0">
                <a:latin typeface="等线" panose="02010600030101010101" pitchFamily="2" charset="-122"/>
                <a:ea typeface="等线" panose="02010600030101010101" pitchFamily="2" charset="-122"/>
              </a:rPr>
              <a:t>3</a:t>
            </a:r>
            <a:r>
              <a:rPr lang="zh-CN" altLang="en-US" sz="2800" b="1"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关于印发</a:t>
            </a:r>
            <a:r>
              <a:rPr lang="en-US" altLang="zh-CN" sz="2800" b="1" u="sng"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差旅费管理办法</a:t>
            </a:r>
            <a:r>
              <a:rPr lang="en-US" altLang="zh-CN" sz="2800" b="1" u="sng"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的通知</a:t>
            </a:r>
            <a:r>
              <a:rPr lang="zh-CN" altLang="en-US" sz="2800" b="1" dirty="0" smtClean="0">
                <a:latin typeface="等线" panose="02010600030101010101" pitchFamily="2" charset="-122"/>
                <a:ea typeface="等线" panose="02010600030101010101" pitchFamily="2" charset="-122"/>
              </a:rPr>
              <a:t>（湖师院校办发</a:t>
            </a:r>
            <a:r>
              <a:rPr lang="en-US" altLang="zh-CN" sz="2800" b="1" dirty="0" smtClean="0">
                <a:latin typeface="等线" panose="02010600030101010101" pitchFamily="2" charset="-122"/>
                <a:ea typeface="等线" panose="02010600030101010101" pitchFamily="2" charset="-122"/>
              </a:rPr>
              <a:t>〔2022〕55</a:t>
            </a:r>
            <a:r>
              <a:rPr lang="zh-CN" altLang="en-US" sz="2800" b="1" dirty="0" smtClean="0">
                <a:latin typeface="等线" panose="02010600030101010101" pitchFamily="2" charset="-122"/>
                <a:ea typeface="等线" panose="02010600030101010101" pitchFamily="2" charset="-122"/>
              </a:rPr>
              <a:t>号）</a:t>
            </a:r>
            <a:endParaRPr lang="en-US" altLang="zh-CN" sz="2800" b="1" dirty="0" smtClean="0">
              <a:latin typeface="等线" panose="02010600030101010101" pitchFamily="2" charset="-122"/>
              <a:ea typeface="等线" panose="02010600030101010101" pitchFamily="2" charset="-122"/>
            </a:endParaRPr>
          </a:p>
          <a:p>
            <a:pPr>
              <a:lnSpc>
                <a:spcPts val="5000"/>
              </a:lnSpc>
            </a:pPr>
            <a:r>
              <a:rPr lang="en-US" altLang="zh-CN" sz="2800" b="1" dirty="0" smtClean="0">
                <a:latin typeface="等线" panose="02010600030101010101" pitchFamily="2" charset="-122"/>
                <a:ea typeface="等线" panose="02010600030101010101" pitchFamily="2" charset="-122"/>
              </a:rPr>
              <a:t>4</a:t>
            </a:r>
            <a:r>
              <a:rPr lang="zh-CN" altLang="en-US" sz="2800" b="1"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关于印发</a:t>
            </a:r>
            <a:r>
              <a:rPr lang="en-US" altLang="zh-CN" sz="2800" b="1" u="sng"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公务接待管理办法</a:t>
            </a:r>
            <a:r>
              <a:rPr lang="en-US" altLang="zh-CN" sz="2800" b="1" u="sng"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的通知</a:t>
            </a:r>
            <a:r>
              <a:rPr lang="zh-CN" altLang="en-US" sz="2800" b="1" dirty="0" smtClean="0">
                <a:latin typeface="等线" panose="02010600030101010101" pitchFamily="2" charset="-122"/>
                <a:ea typeface="等线" panose="02010600030101010101" pitchFamily="2" charset="-122"/>
              </a:rPr>
              <a:t>（湖师院校办发</a:t>
            </a:r>
            <a:r>
              <a:rPr lang="en-US" altLang="zh-CN" sz="2800" b="1" dirty="0" smtClean="0">
                <a:latin typeface="等线" panose="02010600030101010101" pitchFamily="2" charset="-122"/>
                <a:ea typeface="等线" panose="02010600030101010101" pitchFamily="2" charset="-122"/>
              </a:rPr>
              <a:t>〔2022〕6</a:t>
            </a:r>
            <a:r>
              <a:rPr lang="zh-CN" altLang="en-US" sz="2800" b="1" dirty="0" smtClean="0">
                <a:latin typeface="等线" panose="02010600030101010101" pitchFamily="2" charset="-122"/>
                <a:ea typeface="等线" panose="02010600030101010101" pitchFamily="2" charset="-122"/>
              </a:rPr>
              <a:t>号）</a:t>
            </a:r>
            <a:endParaRPr lang="zh-CN" altLang="en-US" sz="2800" b="1" dirty="0" smtClean="0">
              <a:latin typeface="等线" panose="02010600030101010101" pitchFamily="2" charset="-122"/>
              <a:ea typeface="等线" panose="02010600030101010101" pitchFamily="2" charset="-122"/>
            </a:endParaRPr>
          </a:p>
          <a:p>
            <a:pPr>
              <a:lnSpc>
                <a:spcPts val="5000"/>
              </a:lnSpc>
            </a:pPr>
            <a:r>
              <a:rPr lang="en-US" altLang="zh-CN" sz="2800" b="1" dirty="0" smtClean="0">
                <a:latin typeface="等线" panose="02010600030101010101" pitchFamily="2" charset="-122"/>
                <a:ea typeface="等线" panose="02010600030101010101" pitchFamily="2" charset="-122"/>
              </a:rPr>
              <a:t>5</a:t>
            </a:r>
            <a:r>
              <a:rPr lang="zh-CN" altLang="en-US" sz="2800" b="1"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sym typeface="+mn-ea"/>
              </a:rPr>
              <a:t>关于印发</a:t>
            </a:r>
            <a:r>
              <a:rPr lang="en-US" altLang="zh-CN" sz="2800" b="1" u="sng" dirty="0" smtClean="0">
                <a:latin typeface="等线" panose="02010600030101010101" pitchFamily="2" charset="-122"/>
                <a:ea typeface="等线" panose="02010600030101010101" pitchFamily="2" charset="-122"/>
                <a:sym typeface="+mn-ea"/>
              </a:rPr>
              <a:t>《</a:t>
            </a:r>
            <a:r>
              <a:rPr lang="zh-CN" altLang="en-US" sz="2800" b="1" u="sng" dirty="0" smtClean="0">
                <a:latin typeface="等线" panose="02010600030101010101" pitchFamily="2" charset="-122"/>
                <a:ea typeface="等线" panose="02010600030101010101" pitchFamily="2" charset="-122"/>
                <a:sym typeface="+mn-ea"/>
              </a:rPr>
              <a:t>会议费管理规定</a:t>
            </a:r>
            <a:r>
              <a:rPr lang="en-US" altLang="zh-CN" sz="2800" b="1" u="sng" dirty="0" smtClean="0">
                <a:latin typeface="等线" panose="02010600030101010101" pitchFamily="2" charset="-122"/>
                <a:ea typeface="等线" panose="02010600030101010101" pitchFamily="2" charset="-122"/>
                <a:sym typeface="+mn-ea"/>
              </a:rPr>
              <a:t>》</a:t>
            </a:r>
            <a:r>
              <a:rPr lang="zh-CN" altLang="en-US" sz="2800" b="1" u="sng" dirty="0" smtClean="0">
                <a:latin typeface="等线" panose="02010600030101010101" pitchFamily="2" charset="-122"/>
                <a:ea typeface="等线" panose="02010600030101010101" pitchFamily="2" charset="-122"/>
                <a:sym typeface="+mn-ea"/>
              </a:rPr>
              <a:t>的通知</a:t>
            </a:r>
            <a:r>
              <a:rPr lang="en-US" altLang="zh-CN" sz="2800" b="1" dirty="0" smtClean="0">
                <a:latin typeface="等线" panose="02010600030101010101" pitchFamily="2" charset="-122"/>
                <a:ea typeface="等线" panose="02010600030101010101" pitchFamily="2" charset="-122"/>
                <a:sym typeface="+mn-ea"/>
              </a:rPr>
              <a:t> </a:t>
            </a:r>
            <a:r>
              <a:rPr lang="zh-CN" altLang="en-US" sz="2800" b="1" dirty="0" smtClean="0">
                <a:latin typeface="等线" panose="02010600030101010101" pitchFamily="2" charset="-122"/>
                <a:ea typeface="等线" panose="02010600030101010101" pitchFamily="2" charset="-122"/>
                <a:sym typeface="+mn-ea"/>
              </a:rPr>
              <a:t>（湖师院校办发</a:t>
            </a:r>
            <a:r>
              <a:rPr lang="en-US" altLang="zh-CN" sz="2800" b="1" dirty="0" smtClean="0">
                <a:latin typeface="等线" panose="02010600030101010101" pitchFamily="2" charset="-122"/>
                <a:ea typeface="等线" panose="02010600030101010101" pitchFamily="2" charset="-122"/>
                <a:sym typeface="+mn-ea"/>
              </a:rPr>
              <a:t>〔2019〕1</a:t>
            </a:r>
            <a:r>
              <a:rPr lang="zh-CN" altLang="en-US" sz="2800" b="1" dirty="0" smtClean="0">
                <a:latin typeface="等线" panose="02010600030101010101" pitchFamily="2" charset="-122"/>
                <a:ea typeface="等线" panose="02010600030101010101" pitchFamily="2" charset="-122"/>
                <a:sym typeface="+mn-ea"/>
              </a:rPr>
              <a:t>号）</a:t>
            </a:r>
            <a:endParaRPr lang="zh-CN" altLang="en-US" sz="2800" b="1" dirty="0" smtClean="0">
              <a:latin typeface="等线" panose="02010600030101010101" pitchFamily="2" charset="-122"/>
              <a:ea typeface="等线" panose="02010600030101010101" pitchFamily="2" charset="-122"/>
            </a:endParaRPr>
          </a:p>
          <a:p>
            <a:pPr>
              <a:lnSpc>
                <a:spcPts val="5000"/>
              </a:lnSpc>
            </a:pPr>
            <a:r>
              <a:rPr lang="en-US" altLang="zh-CN" sz="2800" b="1" dirty="0" smtClean="0">
                <a:latin typeface="等线" panose="02010600030101010101" pitchFamily="2" charset="-122"/>
                <a:ea typeface="等线" panose="02010600030101010101" pitchFamily="2" charset="-122"/>
              </a:rPr>
              <a:t>6</a:t>
            </a:r>
            <a:r>
              <a:rPr lang="zh-CN" altLang="en-US" sz="2800" b="1" dirty="0" smtClean="0">
                <a:latin typeface="等线" panose="02010600030101010101" pitchFamily="2" charset="-122"/>
                <a:ea typeface="等线" panose="02010600030101010101" pitchFamily="2" charset="-122"/>
              </a:rPr>
              <a:t>、</a:t>
            </a:r>
            <a:r>
              <a:rPr lang="zh-CN" altLang="en-US" sz="2800" b="1" u="sng" dirty="0" smtClean="0">
                <a:latin typeface="等线" panose="02010600030101010101" pitchFamily="2" charset="-122"/>
                <a:ea typeface="等线" panose="02010600030101010101" pitchFamily="2" charset="-122"/>
              </a:rPr>
              <a:t>《</a:t>
            </a:r>
            <a:r>
              <a:rPr lang="en-US" altLang="zh-CN" sz="2800" b="1" u="sng" dirty="0" smtClean="0">
                <a:latin typeface="等线" panose="02010600030101010101" pitchFamily="2" charset="-122"/>
                <a:ea typeface="等线" panose="02010600030101010101" pitchFamily="2" charset="-122"/>
              </a:rPr>
              <a:t>湖州市市本级机关培训费管理规定</a:t>
            </a:r>
            <a:r>
              <a:rPr lang="zh-CN" altLang="en-US" sz="2800" b="1" u="sng" dirty="0" smtClean="0">
                <a:latin typeface="等线" panose="02010600030101010101" pitchFamily="2" charset="-122"/>
                <a:ea typeface="等线" panose="02010600030101010101" pitchFamily="2" charset="-122"/>
              </a:rPr>
              <a:t>》</a:t>
            </a:r>
            <a:r>
              <a:rPr lang="zh-CN" altLang="en-US" sz="2800" b="1" dirty="0" smtClean="0">
                <a:latin typeface="等线" panose="02010600030101010101" pitchFamily="2" charset="-122"/>
                <a:ea typeface="等线" panose="02010600030101010101" pitchFamily="2" charset="-122"/>
              </a:rPr>
              <a:t>（湖财行</a:t>
            </a:r>
            <a:r>
              <a:rPr lang="en-US" altLang="zh-CN" sz="2800" b="1" dirty="0" smtClean="0">
                <a:latin typeface="等线" panose="02010600030101010101" pitchFamily="2" charset="-122"/>
                <a:ea typeface="等线" panose="02010600030101010101" pitchFamily="2" charset="-122"/>
                <a:sym typeface="+mn-ea"/>
              </a:rPr>
              <a:t>〔2023〕6</a:t>
            </a:r>
            <a:r>
              <a:rPr lang="zh-CN" altLang="en-US" sz="2800" b="1" dirty="0" smtClean="0">
                <a:latin typeface="等线" panose="02010600030101010101" pitchFamily="2" charset="-122"/>
                <a:ea typeface="等线" panose="02010600030101010101" pitchFamily="2" charset="-122"/>
                <a:sym typeface="+mn-ea"/>
              </a:rPr>
              <a:t>号）</a:t>
            </a:r>
            <a:endParaRPr lang="zh-CN" altLang="en-US" sz="2800" b="1" dirty="0" smtClean="0">
              <a:latin typeface="等线" panose="02010600030101010101" pitchFamily="2" charset="-122"/>
              <a:ea typeface="等线" panose="02010600030101010101" pitchFamily="2" charset="-122"/>
              <a:sym typeface="+mn-ea"/>
            </a:endParaRPr>
          </a:p>
          <a:p>
            <a:pPr>
              <a:lnSpc>
                <a:spcPts val="5000"/>
              </a:lnSpc>
            </a:pPr>
            <a:r>
              <a:rPr lang="en-US" altLang="zh-CN" sz="2800" b="1" dirty="0" smtClean="0">
                <a:latin typeface="等线" panose="02010600030101010101" pitchFamily="2" charset="-122"/>
                <a:ea typeface="等线" panose="02010600030101010101" pitchFamily="2" charset="-122"/>
                <a:sym typeface="+mn-ea"/>
              </a:rPr>
              <a:t>7</a:t>
            </a:r>
            <a:r>
              <a:rPr lang="zh-CN" altLang="en-US" sz="2800" b="1" dirty="0" smtClean="0">
                <a:latin typeface="等线" panose="02010600030101010101" pitchFamily="2" charset="-122"/>
                <a:ea typeface="等线" panose="02010600030101010101" pitchFamily="2" charset="-122"/>
                <a:sym typeface="+mn-ea"/>
              </a:rPr>
              <a:t>、</a:t>
            </a:r>
            <a:r>
              <a:rPr lang="zh-CN" altLang="en-US" sz="2800" b="1" u="sng" dirty="0" smtClean="0">
                <a:latin typeface="等线" panose="02010600030101010101" pitchFamily="2" charset="-122"/>
                <a:ea typeface="等线" panose="02010600030101010101" pitchFamily="2" charset="-122"/>
                <a:sym typeface="+mn-ea"/>
              </a:rPr>
              <a:t>《</a:t>
            </a:r>
            <a:r>
              <a:rPr lang="zh-CN" altLang="en-US" sz="2800" b="1" u="sng" dirty="0" smtClean="0">
                <a:latin typeface="等线" panose="02010600030101010101" pitchFamily="2" charset="-122"/>
                <a:ea typeface="等线" panose="02010600030101010101" pitchFamily="2" charset="-122"/>
              </a:rPr>
              <a:t>合同管理办法》</a:t>
            </a:r>
            <a:r>
              <a:rPr lang="zh-CN" altLang="en-US" sz="2800" b="1" dirty="0" smtClean="0">
                <a:latin typeface="等线" panose="02010600030101010101" pitchFamily="2" charset="-122"/>
                <a:ea typeface="等线" panose="02010600030101010101" pitchFamily="2" charset="-122"/>
              </a:rPr>
              <a:t>（湖师院发〔</a:t>
            </a:r>
            <a:r>
              <a:rPr lang="en-US" altLang="zh-CN" sz="2800" b="1" dirty="0" smtClean="0">
                <a:latin typeface="等线" panose="02010600030101010101" pitchFamily="2" charset="-122"/>
                <a:ea typeface="等线" panose="02010600030101010101" pitchFamily="2" charset="-122"/>
              </a:rPr>
              <a:t>2019</a:t>
            </a:r>
            <a:r>
              <a:rPr lang="zh-CN" altLang="en-US" sz="2800" b="1" dirty="0" smtClean="0">
                <a:latin typeface="等线" panose="02010600030101010101" pitchFamily="2" charset="-122"/>
                <a:ea typeface="等线" panose="02010600030101010101" pitchFamily="2" charset="-122"/>
              </a:rPr>
              <a:t>〕</a:t>
            </a:r>
            <a:r>
              <a:rPr lang="en-US" altLang="zh-CN" sz="2800" b="1" dirty="0" smtClean="0">
                <a:latin typeface="等线" panose="02010600030101010101" pitchFamily="2" charset="-122"/>
                <a:ea typeface="等线" panose="02010600030101010101" pitchFamily="2" charset="-122"/>
              </a:rPr>
              <a:t>55</a:t>
            </a:r>
            <a:r>
              <a:rPr lang="zh-CN" altLang="en-US" sz="2800" b="1" dirty="0" smtClean="0">
                <a:latin typeface="等线" panose="02010600030101010101" pitchFamily="2" charset="-122"/>
                <a:ea typeface="等线" panose="02010600030101010101" pitchFamily="2" charset="-122"/>
              </a:rPr>
              <a:t>号）</a:t>
            </a:r>
            <a:endParaRPr lang="zh-CN" altLang="en-US" sz="2800" b="1" dirty="0" smtClean="0">
              <a:latin typeface="等线" panose="02010600030101010101" pitchFamily="2" charset="-122"/>
              <a:ea typeface="等线" panose="02010600030101010101" pitchFamily="2" charset="-122"/>
            </a:endParaRPr>
          </a:p>
          <a:p>
            <a:pPr>
              <a:lnSpc>
                <a:spcPts val="5000"/>
              </a:lnSpc>
            </a:pPr>
            <a:r>
              <a:rPr lang="en-US" altLang="zh-CN" sz="2800" b="1" dirty="0" smtClean="0">
                <a:latin typeface="等线" panose="02010600030101010101" pitchFamily="2" charset="-122"/>
                <a:ea typeface="等线" panose="02010600030101010101" pitchFamily="2" charset="-122"/>
                <a:sym typeface="+mn-ea"/>
              </a:rPr>
              <a:t>8</a:t>
            </a:r>
            <a:r>
              <a:rPr lang="zh-CN" altLang="en-US" sz="2800" b="1" dirty="0" smtClean="0">
                <a:latin typeface="等线" panose="02010600030101010101" pitchFamily="2" charset="-122"/>
                <a:ea typeface="等线" panose="02010600030101010101" pitchFamily="2" charset="-122"/>
                <a:sym typeface="+mn-ea"/>
              </a:rPr>
              <a:t>、</a:t>
            </a:r>
            <a:r>
              <a:rPr lang="zh-CN" altLang="en-US" sz="2800" b="1" u="sng" dirty="0" smtClean="0">
                <a:latin typeface="等线" panose="02010600030101010101" pitchFamily="2" charset="-122"/>
                <a:ea typeface="等线" panose="02010600030101010101" pitchFamily="2" charset="-122"/>
                <a:sym typeface="+mn-ea"/>
              </a:rPr>
              <a:t>《采购目录及执行标准（2025年版）》</a:t>
            </a:r>
            <a:r>
              <a:rPr lang="zh-CN" altLang="en-US" sz="2800" b="1" dirty="0" smtClean="0">
                <a:latin typeface="等线" panose="02010600030101010101" pitchFamily="2" charset="-122"/>
                <a:ea typeface="等线" panose="02010600030101010101" pitchFamily="2" charset="-122"/>
                <a:sym typeface="+mn-ea"/>
              </a:rPr>
              <a:t>（湖师院发〔2025〕31号）</a:t>
            </a:r>
            <a:endParaRPr lang="zh-CN" altLang="en-US" sz="2800" b="1" u="sng" dirty="0" smtClean="0">
              <a:solidFill>
                <a:schemeClr val="tx1"/>
              </a:solidFill>
              <a:latin typeface="等线" panose="02010600030101010101" pitchFamily="2" charset="-122"/>
              <a:ea typeface="等线" panose="02010600030101010101" pitchFamily="2" charset="-122"/>
              <a:sym typeface="+mn-ea"/>
            </a:endParaRPr>
          </a:p>
          <a:p>
            <a:pPr>
              <a:lnSpc>
                <a:spcPts val="5000"/>
              </a:lnSpc>
            </a:pPr>
            <a:endParaRPr lang="zh-CN" altLang="en-US" sz="2800" b="1" u="sng" dirty="0" smtClean="0">
              <a:latin typeface="等线" panose="02010600030101010101" pitchFamily="2" charset="-122"/>
              <a:ea typeface="等线" panose="02010600030101010101" pitchFamily="2" charset="-122"/>
            </a:endParaRPr>
          </a:p>
        </p:txBody>
      </p:sp>
    </p:spTree>
  </p:cSld>
  <p:clrMapOvr>
    <a:masterClrMapping/>
  </p:clrMapOvr>
  <p:transition spd="slow">
    <p:cut/>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02224" y="1479332"/>
            <a:ext cx="3029788" cy="302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293375" y="4797152"/>
            <a:ext cx="3441433" cy="523220"/>
          </a:xfrm>
          <a:prstGeom prst="rect">
            <a:avLst/>
          </a:prstGeom>
        </p:spPr>
        <p:txBody>
          <a:bodyPr wrap="square">
            <a:spAutoFit/>
          </a:bodyPr>
          <a:lstStyle/>
          <a:p>
            <a:pPr algn="ctr"/>
            <a:r>
              <a:rPr lang="zh-CN" altLang="en-US" sz="2800" b="1" dirty="0" smtClean="0">
                <a:solidFill>
                  <a:srgbClr val="FF0000"/>
                </a:solidFill>
                <a:latin typeface="+mn-ea"/>
              </a:rPr>
              <a:t>财务热线</a:t>
            </a:r>
            <a:r>
              <a:rPr lang="en-US" altLang="zh-CN" sz="2800" b="1" dirty="0" smtClean="0">
                <a:solidFill>
                  <a:srgbClr val="FF0000"/>
                </a:solidFill>
                <a:latin typeface="+mn-ea"/>
              </a:rPr>
              <a:t>668666</a:t>
            </a:r>
            <a:endParaRPr lang="en-US" altLang="zh-CN" sz="2800" b="1" dirty="0">
              <a:solidFill>
                <a:srgbClr val="FF0000"/>
              </a:solidFill>
              <a:latin typeface="+mn-ea"/>
            </a:endParaRPr>
          </a:p>
        </p:txBody>
      </p:sp>
      <p:pic>
        <p:nvPicPr>
          <p:cNvPr id="4" name="图片 3"/>
          <p:cNvPicPr>
            <a:picLocks noChangeAspect="1"/>
          </p:cNvPicPr>
          <p:nvPr/>
        </p:nvPicPr>
        <p:blipFill>
          <a:blip r:embed="rId2"/>
          <a:stretch>
            <a:fillRect/>
          </a:stretch>
        </p:blipFill>
        <p:spPr>
          <a:xfrm>
            <a:off x="6481445" y="271145"/>
            <a:ext cx="5511165" cy="6451600"/>
          </a:xfrm>
          <a:prstGeom prst="rect">
            <a:avLst/>
          </a:prstGeom>
        </p:spPr>
      </p:pic>
      <p:pic>
        <p:nvPicPr>
          <p:cNvPr id="5" name="图片 4"/>
          <p:cNvPicPr>
            <a:picLocks noChangeAspect="1"/>
          </p:cNvPicPr>
          <p:nvPr/>
        </p:nvPicPr>
        <p:blipFill>
          <a:blip r:embed="rId3"/>
          <a:stretch>
            <a:fillRect/>
          </a:stretch>
        </p:blipFill>
        <p:spPr>
          <a:xfrm>
            <a:off x="3475990" y="299720"/>
            <a:ext cx="2961640" cy="6423660"/>
          </a:xfrm>
          <a:prstGeom prst="rect">
            <a:avLst/>
          </a:prstGeom>
        </p:spPr>
      </p:pic>
    </p:spTree>
  </p:cSld>
  <p:clrMapOvr>
    <a:masterClrMapping/>
  </p:clrMapOvr>
  <p:transition spd="slow">
    <p:cut/>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gradFill>
            <a:gsLst>
              <a:gs pos="90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17607"/>
          <a:stretch>
            <a:fillRect/>
          </a:stretch>
        </p:blipFill>
        <p:spPr>
          <a:xfrm>
            <a:off x="0" y="-1"/>
            <a:ext cx="12192000" cy="5297715"/>
          </a:xfrm>
          <a:prstGeom prst="rect">
            <a:avLst/>
          </a:prstGeom>
        </p:spPr>
      </p:pic>
      <p:sp>
        <p:nvSpPr>
          <p:cNvPr id="14" name="矩形: 圆角 13"/>
          <p:cNvSpPr/>
          <p:nvPr/>
        </p:nvSpPr>
        <p:spPr>
          <a:xfrm>
            <a:off x="0" y="3773714"/>
            <a:ext cx="12192000" cy="3084284"/>
          </a:xfrm>
          <a:prstGeom prst="roundRect">
            <a:avLst>
              <a:gd name="adj" fmla="val 27412"/>
            </a:avLst>
          </a:prstGeom>
          <a:gradFill>
            <a:gsLst>
              <a:gs pos="69000">
                <a:srgbClr val="339EF4"/>
              </a:gs>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a:off x="2598057" y="1766031"/>
            <a:ext cx="10327774" cy="4112963"/>
          </a:xfrm>
          <a:custGeom>
            <a:avLst/>
            <a:gdLst>
              <a:gd name="connsiteX0" fmla="*/ 0 w 9492852"/>
              <a:gd name="connsiteY0" fmla="*/ 0 h 3817257"/>
              <a:gd name="connsiteX1" fmla="*/ 9492851 w 9492852"/>
              <a:gd name="connsiteY1" fmla="*/ 0 h 3817257"/>
              <a:gd name="connsiteX2" fmla="*/ 9492851 w 9492852"/>
              <a:gd name="connsiteY2" fmla="*/ 2209692 h 3817257"/>
              <a:gd name="connsiteX3" fmla="*/ 9492852 w 9492852"/>
              <a:gd name="connsiteY3" fmla="*/ 2209702 h 3817257"/>
              <a:gd name="connsiteX4" fmla="*/ 9492852 w 9492852"/>
              <a:gd name="connsiteY4" fmla="*/ 3006200 h 3817257"/>
              <a:gd name="connsiteX5" fmla="*/ 8681795 w 9492852"/>
              <a:gd name="connsiteY5" fmla="*/ 3817257 h 3817257"/>
              <a:gd name="connsiteX6" fmla="*/ 811058 w 9492852"/>
              <a:gd name="connsiteY6" fmla="*/ 3817257 h 3817257"/>
              <a:gd name="connsiteX7" fmla="*/ 1 w 9492852"/>
              <a:gd name="connsiteY7" fmla="*/ 3006200 h 3817257"/>
              <a:gd name="connsiteX8" fmla="*/ 1 w 9492852"/>
              <a:gd name="connsiteY8" fmla="*/ 2989796 h 3817257"/>
              <a:gd name="connsiteX9" fmla="*/ 0 w 9492852"/>
              <a:gd name="connsiteY9" fmla="*/ 2989796 h 381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92852" h="3817257">
                <a:moveTo>
                  <a:pt x="0" y="0"/>
                </a:moveTo>
                <a:lnTo>
                  <a:pt x="9492851" y="0"/>
                </a:lnTo>
                <a:lnTo>
                  <a:pt x="9492851" y="2209692"/>
                </a:lnTo>
                <a:lnTo>
                  <a:pt x="9492852" y="2209702"/>
                </a:lnTo>
                <a:lnTo>
                  <a:pt x="9492852" y="3006200"/>
                </a:lnTo>
                <a:cubicBezTo>
                  <a:pt x="9492852" y="3454134"/>
                  <a:pt x="9129729" y="3817257"/>
                  <a:pt x="8681795" y="3817257"/>
                </a:cubicBezTo>
                <a:lnTo>
                  <a:pt x="811058" y="3817257"/>
                </a:lnTo>
                <a:cubicBezTo>
                  <a:pt x="363124" y="3817257"/>
                  <a:pt x="1" y="3454134"/>
                  <a:pt x="1" y="3006200"/>
                </a:cubicBezTo>
                <a:lnTo>
                  <a:pt x="1" y="2989796"/>
                </a:lnTo>
                <a:lnTo>
                  <a:pt x="0" y="2989796"/>
                </a:lnTo>
                <a:close/>
              </a:path>
            </a:pathLst>
          </a:custGeom>
          <a:solidFill>
            <a:schemeClr val="bg1"/>
          </a:solidFill>
          <a:ln w="76200">
            <a:solidFill>
              <a:srgbClr val="41CCF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矩形: 圆角 14"/>
          <p:cNvSpPr/>
          <p:nvPr/>
        </p:nvSpPr>
        <p:spPr>
          <a:xfrm flipV="1">
            <a:off x="-904875" y="-1930548"/>
            <a:ext cx="5114018" cy="2953657"/>
          </a:xfrm>
          <a:prstGeom prst="roundRect">
            <a:avLst>
              <a:gd name="adj" fmla="val 31177"/>
            </a:avLst>
          </a:prstGeom>
          <a:gradFill>
            <a:gsLst>
              <a:gs pos="0">
                <a:srgbClr val="246FEE"/>
              </a:gs>
              <a:gs pos="100000">
                <a:srgbClr val="41CCF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24155" y="4780915"/>
            <a:ext cx="2212340" cy="1198880"/>
          </a:xfrm>
          <a:prstGeom prst="rect">
            <a:avLst/>
          </a:prstGeom>
          <a:noFill/>
          <a:ln>
            <a:noFill/>
          </a:ln>
        </p:spPr>
        <p:txBody>
          <a:bodyPr wrap="none" rtlCol="0" anchor="t">
            <a:spAutoFit/>
          </a:bodyPr>
          <a:p>
            <a:pPr algn="ctr"/>
            <a:r>
              <a:rPr lang="en-US" altLang="zh-CN" sz="7200" b="1">
                <a:ln w="15875">
                  <a:solidFill>
                    <a:schemeClr val="accent1"/>
                  </a:solidFill>
                </a:ln>
                <a:solidFill>
                  <a:schemeClr val="bg1"/>
                </a:solidFill>
                <a:effectLst/>
              </a:rPr>
              <a:t>2026</a:t>
            </a:r>
            <a:endParaRPr lang="en-US" altLang="zh-CN" sz="7200" b="1">
              <a:ln w="15875">
                <a:solidFill>
                  <a:schemeClr val="accent1"/>
                </a:solidFill>
              </a:ln>
              <a:solidFill>
                <a:schemeClr val="bg1"/>
              </a:solidFill>
              <a:effectLst/>
            </a:endParaRPr>
          </a:p>
        </p:txBody>
      </p:sp>
      <p:pic>
        <p:nvPicPr>
          <p:cNvPr id="5" name="图片 4" descr="sitename"/>
          <p:cNvPicPr>
            <a:picLocks noChangeAspect="1"/>
          </p:cNvPicPr>
          <p:nvPr/>
        </p:nvPicPr>
        <p:blipFill>
          <a:blip r:embed="rId2"/>
          <a:stretch>
            <a:fillRect/>
          </a:stretch>
        </p:blipFill>
        <p:spPr>
          <a:xfrm>
            <a:off x="90170" y="468630"/>
            <a:ext cx="3693795" cy="556260"/>
          </a:xfrm>
          <a:prstGeom prst="rect">
            <a:avLst/>
          </a:prstGeom>
        </p:spPr>
      </p:pic>
      <p:pic>
        <p:nvPicPr>
          <p:cNvPr id="2" name="图片 1" descr="微信图片_20260414123412_53_786"/>
          <p:cNvPicPr>
            <a:picLocks noChangeAspect="1"/>
          </p:cNvPicPr>
          <p:nvPr/>
        </p:nvPicPr>
        <p:blipFill>
          <a:blip r:embed="rId3"/>
          <a:stretch>
            <a:fillRect/>
          </a:stretch>
        </p:blipFill>
        <p:spPr>
          <a:xfrm>
            <a:off x="844550" y="215265"/>
            <a:ext cx="1970405" cy="412115"/>
          </a:xfrm>
          <a:prstGeom prst="rect">
            <a:avLst/>
          </a:prstGeom>
        </p:spPr>
      </p:pic>
      <p:sp>
        <p:nvSpPr>
          <p:cNvPr id="12" name="文本框 6"/>
          <p:cNvSpPr txBox="1"/>
          <p:nvPr/>
        </p:nvSpPr>
        <p:spPr>
          <a:xfrm>
            <a:off x="3313430" y="2889885"/>
            <a:ext cx="8684260" cy="1603375"/>
          </a:xfrm>
          <a:prstGeom prst="rect">
            <a:avLst/>
          </a:prstGeom>
          <a:noFill/>
        </p:spPr>
        <p:txBody>
          <a:bodyPr wrap="square" rtlCol="0">
            <a:noAutofit/>
          </a:bodyPr>
          <a:lstStyle/>
          <a:p>
            <a:pPr algn="dist"/>
            <a:r>
              <a:rPr lang="zh-CN" altLang="en-US" sz="9600" b="1" spc="300" dirty="0">
                <a:solidFill>
                  <a:schemeClr val="tx1"/>
                </a:solidFill>
                <a:latin typeface="微软雅黑" panose="020B0503020204020204" pitchFamily="34" charset="-122"/>
                <a:ea typeface="微软雅黑" panose="020B0503020204020204" pitchFamily="34" charset="-122"/>
                <a:cs typeface="+mn-ea"/>
                <a:sym typeface="+mn-lt"/>
              </a:rPr>
              <a:t>谢谢聆听</a:t>
            </a:r>
            <a:endParaRPr lang="zh-CN" altLang="en-US" sz="9600" b="1" spc="300" dirty="0">
              <a:solidFill>
                <a:schemeClr val="tx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bldLst>
      <p:bldP spid="14" grpId="0" animBg="1"/>
      <p:bldP spid="13" grpId="0" animBg="1"/>
      <p:bldP spid="15" grpId="0" animBg="1"/>
    </p:bldLst>
  </p:timing>
</p:sld>
</file>

<file path=ppt/tags/tag1.xml><?xml version="1.0" encoding="utf-8"?>
<p:tagLst xmlns:p="http://schemas.openxmlformats.org/presentationml/2006/main">
  <p:tag name="KSO_WM_DIAGRAM_VIRTUALLY_FRAME" val="{&quot;height&quot;:352.22385826771654,&quot;left&quot;:440.65,&quot;top&quot;:139.07614173228347,&quot;width&quot;:581.5}"/>
</p:tagLst>
</file>

<file path=ppt/tags/tag2.xml><?xml version="1.0" encoding="utf-8"?>
<p:tagLst xmlns:p="http://schemas.openxmlformats.org/presentationml/2006/main">
  <p:tag name="KSO_WM_DIAGRAM_VIRTUALLY_FRAME" val="{&quot;height&quot;:352.22385826771654,&quot;left&quot;:440.65,&quot;top&quot;:139.07614173228347,&quot;width&quot;:581.5}"/>
</p:tagLst>
</file>

<file path=ppt/tags/tag3.xml><?xml version="1.0" encoding="utf-8"?>
<p:tagLst xmlns:p="http://schemas.openxmlformats.org/presentationml/2006/main">
  <p:tag name="KSO_WM_DIAGRAM_VIRTUALLY_FRAME" val="{&quot;height&quot;:352.22385826771654,&quot;left&quot;:440.65,&quot;top&quot;:139.07614173228347,&quot;width&quot;:581.5}"/>
</p:tagLst>
</file>

<file path=ppt/tags/tag4.xml><?xml version="1.0" encoding="utf-8"?>
<p:tagLst xmlns:p="http://schemas.openxmlformats.org/presentationml/2006/main">
  <p:tag name="KSO_WM_DIAGRAM_VIRTUALLY_FRAME" val="{&quot;height&quot;:352.22385826771654,&quot;left&quot;:440.65,&quot;top&quot;:139.07614173228347,&quot;width&quot;:581.5}"/>
</p:tagLst>
</file>

<file path=ppt/tags/tag5.xml><?xml version="1.0" encoding="utf-8"?>
<p:tagLst xmlns:p="http://schemas.openxmlformats.org/presentationml/2006/main">
  <p:tag name="KSO_WM_DIAGRAM_VIRTUALLY_FRAME" val="{&quot;height&quot;:352.22385826771654,&quot;left&quot;:440.65,&quot;top&quot;:139.07614173228347,&quot;width&quot;:581.5}"/>
</p:tagLst>
</file>

<file path=ppt/tags/tag6.xml><?xml version="1.0" encoding="utf-8"?>
<p:tagLst xmlns:p="http://schemas.openxmlformats.org/presentationml/2006/main">
  <p:tag name="KSO_WM_DIAGRAM_VIRTUALLY_FRAME" val="{&quot;height&quot;:352.22385826771654,&quot;left&quot;:440.65,&quot;top&quot;:139.07614173228347,&quot;width&quot;:581.5}"/>
</p:tagLst>
</file>

<file path=ppt/tags/tag7.xml><?xml version="1.0" encoding="utf-8"?>
<p:tagLst xmlns:p="http://schemas.openxmlformats.org/presentationml/2006/main">
  <p:tag name="KSO_WM_DIAGRAM_VIRTUALLY_FRAME" val="{&quot;height&quot;:352.22385826771654,&quot;left&quot;:440.65,&quot;top&quot;:139.07614173228347,&quot;width&quot;:581.5}"/>
</p:tagLst>
</file>

<file path=ppt/tags/tag8.xml><?xml version="1.0" encoding="utf-8"?>
<p:tagLst xmlns:p="http://schemas.openxmlformats.org/presentationml/2006/main">
  <p:tag name="KSO_WM_DIAGRAM_VIRTUALLY_FRAME" val="{&quot;height&quot;:352.22385826771654,&quot;left&quot;:440.65,&quot;top&quot;:139.07614173228347,&quot;width&quot;:581.5}"/>
</p:tagLst>
</file>

<file path=ppt/tags/tag9.xml><?xml version="1.0" encoding="utf-8"?>
<p:tagLst xmlns:p="http://schemas.openxmlformats.org/presentationml/2006/main">
  <p:tag name="KSO_WM_DIAGRAM_VIRTUALLY_FRAME" val="{&quot;height&quot;:352.22385826771654,&quot;left&quot;:440.65,&quot;top&quot;:139.07614173228347,&quot;width&quot;:581.5}"/>
</p:tagLst>
</file>

<file path=ppt/tags/tag10.xml><?xml version="1.0" encoding="utf-8"?>
<p:tagLst xmlns:p="http://schemas.openxmlformats.org/presentationml/2006/main">
  <p:tag name="KSO_WM_DIAGRAM_VIRTUALLY_FRAME" val="{&quot;height&quot;:352.22385826771654,&quot;left&quot;:440.65,&quot;top&quot;:139.07614173228347,&quot;width&quot;:581.5}"/>
</p:tagLst>
</file>

<file path=ppt/tags/tag11.xml><?xml version="1.0" encoding="utf-8"?>
<p:tagLst xmlns:p="http://schemas.openxmlformats.org/presentationml/2006/main">
  <p:tag name="KSO_WM_DIAGRAM_VIRTUALLY_FRAME" val="{&quot;height&quot;:352.22385826771654,&quot;left&quot;:440.65,&quot;top&quot;:139.07614173228347,&quot;width&quot;:581.5}"/>
</p:tagLst>
</file>

<file path=ppt/tags/tag12.xml><?xml version="1.0" encoding="utf-8"?>
<p:tagLst xmlns:p="http://schemas.openxmlformats.org/presentationml/2006/main">
  <p:tag name="KSO_WM_DIAGRAM_VIRTUALLY_FRAME" val="{&quot;height&quot;:352.22385826771654,&quot;left&quot;:440.65,&quot;top&quot;:139.07614173228347,&quot;width&quot;:581.5}"/>
</p:tagLst>
</file>

<file path=ppt/tags/tag13.xml><?xml version="1.0" encoding="utf-8"?>
<p:tagLst xmlns:p="http://schemas.openxmlformats.org/presentationml/2006/main">
  <p:tag name="KSO_WM_DIAGRAM_VIRTUALLY_FRAME" val="{&quot;height&quot;:352.22385826771654,&quot;left&quot;:440.65,&quot;top&quot;:139.07614173228347,&quot;width&quot;:581.5}"/>
</p:tagLst>
</file>

<file path=ppt/tags/tag14.xml><?xml version="1.0" encoding="utf-8"?>
<p:tagLst xmlns:p="http://schemas.openxmlformats.org/presentationml/2006/main">
  <p:tag name="KSO_WM_DIAGRAM_VIRTUALLY_FRAME" val="{&quot;height&quot;:352.22385826771654,&quot;left&quot;:440.65,&quot;top&quot;:139.07614173228347,&quot;width&quot;:581.5}"/>
</p:tagLst>
</file>

<file path=ppt/tags/tag15.xml><?xml version="1.0" encoding="utf-8"?>
<p:tagLst xmlns:p="http://schemas.openxmlformats.org/presentationml/2006/main">
  <p:tag name="KSO_WM_DIAGRAM_VIRTUALLY_FRAME" val="{&quot;height&quot;:352.22385826771654,&quot;left&quot;:440.65,&quot;top&quot;:139.07614173228347,&quot;width&quot;:581.5}"/>
</p:tagLst>
</file>

<file path=ppt/tags/tag16.xml><?xml version="1.0" encoding="utf-8"?>
<p:tagLst xmlns:p="http://schemas.openxmlformats.org/presentationml/2006/main">
  <p:tag name="KSO_WM_DIAGRAM_VIRTUALLY_FRAME" val="{&quot;height&quot;:352.22385826771654,&quot;left&quot;:440.65,&quot;top&quot;:139.07614173228347,&quot;width&quot;:581.5}"/>
</p:tagLst>
</file>

<file path=ppt/tags/tag17.xml><?xml version="1.0" encoding="utf-8"?>
<p:tagLst xmlns:p="http://schemas.openxmlformats.org/presentationml/2006/main">
  <p:tag name="KSO_WM_DIAGRAM_VIRTUALLY_FRAME" val="{&quot;height&quot;:352.22385826771654,&quot;left&quot;:440.65,&quot;top&quot;:139.07614173228347,&quot;width&quot;:581.5}"/>
</p:tagLst>
</file>

<file path=ppt/tags/tag18.xml><?xml version="1.0" encoding="utf-8"?>
<p:tagLst xmlns:p="http://schemas.openxmlformats.org/presentationml/2006/main">
  <p:tag name="KSO_WM_DIAGRAM_VIRTUALLY_FRAME" val="{&quot;height&quot;:352.22385826771654,&quot;left&quot;:440.65,&quot;top&quot;:139.07614173228347,&quot;width&quot;:581.5}"/>
</p:tagLst>
</file>

<file path=ppt/tags/tag19.xml><?xml version="1.0" encoding="utf-8"?>
<p:tagLst xmlns:p="http://schemas.openxmlformats.org/presentationml/2006/main">
  <p:tag name="KSO_WM_DIAGRAM_VIRTUALLY_FRAME" val="{&quot;height&quot;:352.22385826771654,&quot;left&quot;:440.65,&quot;top&quot;:139.07614173228347,&quot;width&quot;:581.5}"/>
</p:tagLst>
</file>

<file path=ppt/tags/tag20.xml><?xml version="1.0" encoding="utf-8"?>
<p:tagLst xmlns:p="http://schemas.openxmlformats.org/presentationml/2006/main">
  <p:tag name="KSO_WM_DIAGRAM_VIRTUALLY_FRAME" val="{&quot;height&quot;:352.22385826771654,&quot;left&quot;:440.65,&quot;top&quot;:139.07614173228347,&quot;width&quot;:581.5}"/>
</p:tagLst>
</file>

<file path=ppt/tags/tag21.xml><?xml version="1.0" encoding="utf-8"?>
<p:tagLst xmlns:p="http://schemas.openxmlformats.org/presentationml/2006/main">
  <p:tag name="KSO_WM_DIAGRAM_VIRTUALLY_FRAME" val="{&quot;height&quot;:352.22385826771654,&quot;left&quot;:440.65,&quot;top&quot;:139.07614173228347,&quot;width&quot;:581.5}"/>
</p:tagLst>
</file>

<file path=ppt/tags/tag22.xml><?xml version="1.0" encoding="utf-8"?>
<p:tagLst xmlns:p="http://schemas.openxmlformats.org/presentationml/2006/main">
  <p:tag name="KSO_WM_DIAGRAM_VIRTUALLY_FRAME" val="{&quot;height&quot;:352.22385826771654,&quot;left&quot;:440.65,&quot;top&quot;:139.07614173228347,&quot;width&quot;:581.5}"/>
</p:tagLst>
</file>

<file path=ppt/tags/tag23.xml><?xml version="1.0" encoding="utf-8"?>
<p:tagLst xmlns:p="http://schemas.openxmlformats.org/presentationml/2006/main">
  <p:tag name="KSO_WM_DIAGRAM_VIRTUALLY_FRAME" val="{&quot;height&quot;:352.22385826771654,&quot;left&quot;:440.65,&quot;top&quot;:139.07614173228347,&quot;width&quot;:581.5}"/>
</p:tagLst>
</file>

<file path=ppt/tags/tag24.xml><?xml version="1.0" encoding="utf-8"?>
<p:tagLst xmlns:p="http://schemas.openxmlformats.org/presentationml/2006/main">
  <p:tag name="KSO_WM_DIAGRAM_VIRTUALLY_FRAME" val="{&quot;height&quot;:352.22385826771654,&quot;left&quot;:440.65,&quot;top&quot;:139.07614173228347,&quot;width&quot;:581.5}"/>
</p:tagLst>
</file>

<file path=ppt/tags/tag25.xml><?xml version="1.0" encoding="utf-8"?>
<p:tagLst xmlns:p="http://schemas.openxmlformats.org/presentationml/2006/main">
  <p:tag name="KSO_WM_DIAGRAM_VIRTUALLY_FRAME" val="{&quot;height&quot;:352.22385826771654,&quot;left&quot;:440.65,&quot;top&quot;:139.07614173228347,&quot;width&quot;:581.5}"/>
</p:tagLst>
</file>

<file path=ppt/tags/tag26.xml><?xml version="1.0" encoding="utf-8"?>
<p:tagLst xmlns:p="http://schemas.openxmlformats.org/presentationml/2006/main">
  <p:tag name="KSO_WM_DIAGRAM_VIRTUALLY_FRAME" val="{&quot;height&quot;:351.68062992125977,&quot;left&quot;:18.85,&quot;top&quot;:115.28385826771652,&quot;width&quot;:909.1289763779527}"/>
</p:tagLst>
</file>

<file path=ppt/tags/tag27.xml><?xml version="1.0" encoding="utf-8"?>
<p:tagLst xmlns:p="http://schemas.openxmlformats.org/presentationml/2006/main">
  <p:tag name="KSO_WM_DIAGRAM_VIRTUALLY_FRAME" val="{&quot;height&quot;:351.68062992125977,&quot;left&quot;:18.85,&quot;top&quot;:115.28385826771652,&quot;width&quot;:909.1289763779527}"/>
</p:tagLst>
</file>

<file path=ppt/tags/tag28.xml><?xml version="1.0" encoding="utf-8"?>
<p:tagLst xmlns:p="http://schemas.openxmlformats.org/presentationml/2006/main">
  <p:tag name="KSO_WM_DIAGRAM_VIRTUALLY_FRAME" val="{&quot;height&quot;:351.68062992125977,&quot;left&quot;:18.85,&quot;top&quot;:115.28385826771652,&quot;width&quot;:909.1289763779527}"/>
</p:tagLst>
</file>

<file path=ppt/tags/tag29.xml><?xml version="1.0" encoding="utf-8"?>
<p:tagLst xmlns:p="http://schemas.openxmlformats.org/presentationml/2006/main">
  <p:tag name="KSO_WM_DIAGRAM_VIRTUALLY_FRAME" val="{&quot;height&quot;:351.68062992125977,&quot;left&quot;:18.85,&quot;top&quot;:115.28385826771652,&quot;width&quot;:909.1289763779527}"/>
</p:tagLst>
</file>

<file path=ppt/tags/tag30.xml><?xml version="1.0" encoding="utf-8"?>
<p:tagLst xmlns:p="http://schemas.openxmlformats.org/presentationml/2006/main">
  <p:tag name="KSO_WM_DIAGRAM_VIRTUALLY_FRAME" val="{&quot;height&quot;:351.68062992125977,&quot;left&quot;:18.85,&quot;top&quot;:115.28385826771652,&quot;width&quot;:909.1289763779527}"/>
</p:tagLst>
</file>

<file path=ppt/tags/tag31.xml><?xml version="1.0" encoding="utf-8"?>
<p:tagLst xmlns:p="http://schemas.openxmlformats.org/presentationml/2006/main">
  <p:tag name="KSO_WM_DIAGRAM_VIRTUALLY_FRAME" val="{&quot;height&quot;:351.68062992125977,&quot;left&quot;:18.85,&quot;top&quot;:115.28385826771652,&quot;width&quot;:909.1289763779527}"/>
</p:tagLst>
</file>

<file path=ppt/tags/tag32.xml><?xml version="1.0" encoding="utf-8"?>
<p:tagLst xmlns:p="http://schemas.openxmlformats.org/presentationml/2006/main">
  <p:tag name="KSO_WM_DIAGRAM_VIRTUALLY_FRAME" val="{&quot;height&quot;:351.68062992125977,&quot;left&quot;:18.85,&quot;top&quot;:115.28385826771652,&quot;width&quot;:909.1289763779527}"/>
</p:tagLst>
</file>

<file path=ppt/tags/tag33.xml><?xml version="1.0" encoding="utf-8"?>
<p:tagLst xmlns:p="http://schemas.openxmlformats.org/presentationml/2006/main">
  <p:tag name="KSO_WM_DIAGRAM_VIRTUALLY_FRAME" val="{&quot;height&quot;:351.68062992125977,&quot;left&quot;:18.85,&quot;top&quot;:115.28385826771652,&quot;width&quot;:909.1289763779527}"/>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8.xml><?xml version="1.0" encoding="utf-8"?>
<p:tagLst xmlns:p="http://schemas.openxmlformats.org/presentationml/2006/main">
  <p:tag name="commondata" val="eyJoZGlkIjoiMWQ3YWVlMzJmNjlmZGE1NmJmM2FkYzEzZTNjZjhiNDc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wjfken4">
      <a:majorFont>
        <a:latin typeface="思源黑体 CN"/>
        <a:ea typeface="思源黑体 CN"/>
        <a:cs typeface=""/>
      </a:majorFont>
      <a:minorFont>
        <a:latin typeface="思源黑体 CN"/>
        <a:ea typeface="思源黑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7041</Words>
  <Application>WPS 演示</Application>
  <PresentationFormat>自定义</PresentationFormat>
  <Paragraphs>495</Paragraphs>
  <Slides>78</Slides>
  <Notes>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78</vt:i4>
      </vt:variant>
    </vt:vector>
  </HeadingPairs>
  <TitlesOfParts>
    <vt:vector size="94" baseType="lpstr">
      <vt:lpstr>Arial</vt:lpstr>
      <vt:lpstr>宋体</vt:lpstr>
      <vt:lpstr>Wingdings</vt:lpstr>
      <vt:lpstr>锐字真言体免费商用</vt:lpstr>
      <vt:lpstr>思源黑体</vt:lpstr>
      <vt:lpstr>微软雅黑</vt:lpstr>
      <vt:lpstr>汉仪旗黑-75S</vt:lpstr>
      <vt:lpstr>汉仪旗黑-60简</vt:lpstr>
      <vt:lpstr>黑体</vt:lpstr>
      <vt:lpstr>等线</vt:lpstr>
      <vt:lpstr>Wingdings</vt:lpstr>
      <vt:lpstr>思源黑体 CN</vt:lpstr>
      <vt:lpstr>Arial Unicode MS</vt:lpstr>
      <vt:lpstr>仿宋</vt:lpstr>
      <vt:lpstr>思源黑体 CN 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尊神之上</cp:lastModifiedBy>
  <cp:revision>383</cp:revision>
  <dcterms:created xsi:type="dcterms:W3CDTF">2021-04-25T07:18:00Z</dcterms:created>
  <dcterms:modified xsi:type="dcterms:W3CDTF">2026-06-24T01:28:27Z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D45230FCD20949FD95EBC620E9D005E1_13</vt:lpwstr>
  </property>
  <property fmtid="{D5CDD505-2E9C-101B-9397-08002B2CF9AE}" pid="3" name="KSOProductBuildVer">
    <vt:lpwstr>2052-12.1.0.26895</vt:lpwstr>
  </property>
</Properties>
</file>